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6" r:id="rId2"/>
    <p:sldId id="257" r:id="rId3"/>
    <p:sldId id="258" r:id="rId4"/>
    <p:sldId id="260" r:id="rId5"/>
    <p:sldId id="287" r:id="rId6"/>
    <p:sldId id="259" r:id="rId7"/>
    <p:sldId id="261" r:id="rId8"/>
    <p:sldId id="263" r:id="rId9"/>
    <p:sldId id="264" r:id="rId10"/>
    <p:sldId id="267" r:id="rId11"/>
    <p:sldId id="262" r:id="rId12"/>
    <p:sldId id="265" r:id="rId13"/>
    <p:sldId id="266" r:id="rId14"/>
    <p:sldId id="269" r:id="rId15"/>
    <p:sldId id="268" r:id="rId16"/>
    <p:sldId id="270" r:id="rId17"/>
    <p:sldId id="271" r:id="rId18"/>
    <p:sldId id="273" r:id="rId19"/>
    <p:sldId id="274" r:id="rId20"/>
    <p:sldId id="272"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9874250" cy="6797675"/>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521415D9-36F7-43E2-AB2F-B90AF26B5E84}">
      <p14:sectionLst xmlns:p14="http://schemas.microsoft.com/office/powerpoint/2010/main">
        <p14:section name="預設章節" id="{8AFDB176-8FA5-4306-82FE-CE92EB212669}">
          <p14:sldIdLst>
            <p14:sldId id="256"/>
            <p14:sldId id="257"/>
            <p14:sldId id="258"/>
            <p14:sldId id="260"/>
            <p14:sldId id="287"/>
            <p14:sldId id="259"/>
            <p14:sldId id="261"/>
            <p14:sldId id="263"/>
            <p14:sldId id="264"/>
            <p14:sldId id="267"/>
            <p14:sldId id="262"/>
            <p14:sldId id="265"/>
            <p14:sldId id="266"/>
            <p14:sldId id="269"/>
            <p14:sldId id="268"/>
            <p14:sldId id="270"/>
            <p14:sldId id="271"/>
            <p14:sldId id="273"/>
            <p14:sldId id="274"/>
            <p14:sldId id="272"/>
            <p14:sldId id="275"/>
            <p14:sldId id="276"/>
            <p14:sldId id="277"/>
            <p14:sldId id="278"/>
            <p14:sldId id="279"/>
            <p14:sldId id="280"/>
            <p14:sldId id="281"/>
            <p14:sldId id="282"/>
            <p14:sldId id="283"/>
            <p14:sldId id="284"/>
            <p14:sldId id="285"/>
            <p14:sldId id="2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42">
          <p15:clr>
            <a:srgbClr val="A4A3A4"/>
          </p15:clr>
        </p15:guide>
        <p15:guide id="2" pos="31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4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42"/>
        <p:guide pos="311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AutoShape 2"/>
          <p:cNvSpPr>
            <a:spLocks noChangeArrowheads="1"/>
          </p:cNvSpPr>
          <p:nvPr/>
        </p:nvSpPr>
        <p:spPr bwMode="auto">
          <a:xfrm>
            <a:off x="304800" y="381000"/>
            <a:ext cx="11582400" cy="5638800"/>
          </a:xfrm>
          <a:prstGeom prst="roundRect">
            <a:avLst>
              <a:gd name="adj" fmla="val 7912"/>
            </a:avLst>
          </a:prstGeom>
          <a:solidFill>
            <a:schemeClr val="folHlink"/>
          </a:solidFill>
          <a:ln w="9525">
            <a:noFill/>
            <a:round/>
            <a:headEnd/>
            <a:tailEnd/>
          </a:ln>
        </p:spPr>
        <p:txBody>
          <a:bodyPr wrap="none" anchor="ctr"/>
          <a:lstStyle/>
          <a:p>
            <a:pPr algn="ctr"/>
            <a:endParaRPr kumimoji="0" lang="zh-TW" altLang="zh-TW" sz="2400">
              <a:latin typeface="Times New Roman" pitchFamily="18" charset="0"/>
            </a:endParaRPr>
          </a:p>
        </p:txBody>
      </p:sp>
      <p:sp>
        <p:nvSpPr>
          <p:cNvPr id="5" name="AutoShape 3"/>
          <p:cNvSpPr>
            <a:spLocks noChangeArrowheads="1"/>
          </p:cNvSpPr>
          <p:nvPr/>
        </p:nvSpPr>
        <p:spPr bwMode="white">
          <a:xfrm>
            <a:off x="436034" y="488950"/>
            <a:ext cx="11247967" cy="4768850"/>
          </a:xfrm>
          <a:prstGeom prst="roundRect">
            <a:avLst>
              <a:gd name="adj" fmla="val 7310"/>
            </a:avLst>
          </a:prstGeom>
          <a:solidFill>
            <a:schemeClr val="bg1"/>
          </a:solidFill>
          <a:ln w="9525">
            <a:noFill/>
            <a:round/>
            <a:headEnd/>
            <a:tailEnd/>
          </a:ln>
        </p:spPr>
        <p:txBody>
          <a:bodyPr wrap="none" anchor="ctr"/>
          <a:lstStyle/>
          <a:p>
            <a:pPr algn="ctr"/>
            <a:endParaRPr kumimoji="0" lang="zh-TW" altLang="zh-TW" sz="2400">
              <a:latin typeface="Times New Roman" pitchFamily="18" charset="0"/>
            </a:endParaRPr>
          </a:p>
        </p:txBody>
      </p:sp>
      <p:sp>
        <p:nvSpPr>
          <p:cNvPr id="6"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p:spPr>
        <p:txBody>
          <a:bodyPr wrap="none" anchor="ctr"/>
          <a:lstStyle/>
          <a:p>
            <a:pPr algn="ctr"/>
            <a:endParaRPr kumimoji="0" lang="zh-TW" altLang="zh-TW"/>
          </a:p>
        </p:txBody>
      </p:sp>
      <p:sp>
        <p:nvSpPr>
          <p:cNvPr id="100357"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r>
              <a:rPr lang="zh-TW" altLang="en-US" smtClean="0"/>
              <a:t>按一下以編輯母片標題樣式</a:t>
            </a:r>
            <a:endParaRPr lang="zh-TW" altLang="en-US"/>
          </a:p>
        </p:txBody>
      </p:sp>
      <p:sp>
        <p:nvSpPr>
          <p:cNvPr id="100358"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r>
              <a:rPr lang="zh-TW" altLang="en-US" smtClean="0"/>
              <a:t>按一下以編輯母片副標題樣式</a:t>
            </a:r>
            <a:endParaRPr lang="zh-TW" altLang="en-US"/>
          </a:p>
        </p:txBody>
      </p:sp>
      <p:sp>
        <p:nvSpPr>
          <p:cNvPr id="7" name="Rectangle 7"/>
          <p:cNvSpPr>
            <a:spLocks noGrp="1" noChangeArrowheads="1"/>
          </p:cNvSpPr>
          <p:nvPr>
            <p:ph type="dt" sz="half" idx="10"/>
          </p:nvPr>
        </p:nvSpPr>
        <p:spPr/>
        <p:txBody>
          <a:bodyPr/>
          <a:lstStyle>
            <a:lvl1pPr>
              <a:defRPr/>
            </a:lvl1pPr>
          </a:lstStyle>
          <a:p>
            <a:pPr>
              <a:defRPr/>
            </a:pPr>
            <a:fld id="{78CEEB4A-837F-49A6-B673-BC26A4192022}" type="datetime1">
              <a:rPr lang="zh-TW" altLang="en-US"/>
              <a:pPr>
                <a:defRPr/>
              </a:pPr>
              <a:t>2018/1/2</a:t>
            </a:fld>
            <a:endParaRPr lang="en-US" altLang="zh-TW"/>
          </a:p>
        </p:txBody>
      </p:sp>
      <p:sp>
        <p:nvSpPr>
          <p:cNvPr id="8" name="Rectangle 8"/>
          <p:cNvSpPr>
            <a:spLocks noGrp="1" noChangeArrowheads="1"/>
          </p:cNvSpPr>
          <p:nvPr>
            <p:ph type="ftr" sz="quarter" idx="11"/>
          </p:nvPr>
        </p:nvSpPr>
        <p:spPr>
          <a:xfrm>
            <a:off x="3790952" y="6308725"/>
            <a:ext cx="5378449" cy="457200"/>
          </a:xfrm>
        </p:spPr>
        <p:txBody>
          <a:bodyPr/>
          <a:lstStyle>
            <a:lvl1pPr>
              <a:defRPr/>
            </a:lvl1pPr>
          </a:lstStyle>
          <a:p>
            <a:pPr>
              <a:defRPr/>
            </a:pPr>
            <a:r>
              <a:rPr lang="en-US" altLang="zh-TW"/>
              <a:t>National Cheng Kung University CSIE Computer &amp; Internet Architecture Lab </a:t>
            </a:r>
          </a:p>
        </p:txBody>
      </p:sp>
      <p:sp>
        <p:nvSpPr>
          <p:cNvPr id="9" name="Rectangle 9"/>
          <p:cNvSpPr>
            <a:spLocks noGrp="1" noChangeArrowheads="1"/>
          </p:cNvSpPr>
          <p:nvPr>
            <p:ph type="sldNum" sz="quarter" idx="12"/>
          </p:nvPr>
        </p:nvSpPr>
        <p:spPr>
          <a:xfrm>
            <a:off x="9144000" y="6308725"/>
            <a:ext cx="2133600" cy="457200"/>
          </a:xfrm>
        </p:spPr>
        <p:txBody>
          <a:bodyPr/>
          <a:lstStyle>
            <a:lvl1pPr>
              <a:defRPr/>
            </a:lvl1pPr>
          </a:lstStyle>
          <a:p>
            <a:pPr>
              <a:defRPr/>
            </a:pPr>
            <a:fld id="{CE6AA98F-05D8-44A8-9759-475B8088B8DB}"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A1B2E35E-D90F-4D83-B0CD-BBE9C6575D54}" type="datetime1">
              <a:rPr lang="zh-TW" altLang="en-US"/>
              <a:pPr>
                <a:defRPr/>
              </a:pPr>
              <a:t>2018/1/2</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Computer &amp; Internet Architecture Lab</a:t>
            </a:r>
          </a:p>
          <a:p>
            <a:pPr>
              <a:defRPr/>
            </a:pPr>
            <a:r>
              <a:rPr lang="en-US" altLang="zh-TW"/>
              <a:t>CSIE, National Cheng Kung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CF152D30-0AE7-42A3-B1E7-A1874917EA8D}"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12200" y="549276"/>
            <a:ext cx="2565400" cy="53943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016000" y="549276"/>
            <a:ext cx="7493000" cy="5394325"/>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553AC67E-EAB6-4956-B8AE-B6521676F9E0}" type="datetime1">
              <a:rPr lang="zh-TW" altLang="en-US"/>
              <a:pPr>
                <a:defRPr/>
              </a:pPr>
              <a:t>2018/1/2</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Computer &amp; Internet Architecture Lab</a:t>
            </a:r>
          </a:p>
          <a:p>
            <a:pPr>
              <a:defRPr/>
            </a:pPr>
            <a:r>
              <a:rPr lang="en-US" altLang="zh-TW"/>
              <a:t>CSIE, National Cheng Kung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F927A223-2DA6-4EBF-8107-7051207CD747}"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16000" y="549275"/>
            <a:ext cx="10261600" cy="59213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016000" y="1412876"/>
            <a:ext cx="5029200" cy="45307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248400" y="1412876"/>
            <a:ext cx="5029200" cy="45307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00961526-E49D-4E81-A6CE-EBD204B44E1D}" type="datetime1">
              <a:rPr lang="zh-TW" altLang="en-US"/>
              <a:pPr>
                <a:defRPr/>
              </a:pPr>
              <a:t>2018/1/2</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Computer &amp; Internet Architecture Lab</a:t>
            </a:r>
          </a:p>
          <a:p>
            <a:pPr>
              <a:defRPr/>
            </a:pPr>
            <a:r>
              <a:rPr lang="en-US" altLang="zh-TW"/>
              <a:t>CSIE, National Cheng Kung University</a:t>
            </a:r>
          </a:p>
        </p:txBody>
      </p:sp>
      <p:sp>
        <p:nvSpPr>
          <p:cNvPr id="7" name="Rectangle 6"/>
          <p:cNvSpPr>
            <a:spLocks noGrp="1" noChangeArrowheads="1"/>
          </p:cNvSpPr>
          <p:nvPr>
            <p:ph type="sldNum" sz="quarter" idx="12"/>
          </p:nvPr>
        </p:nvSpPr>
        <p:spPr>
          <a:ln/>
        </p:spPr>
        <p:txBody>
          <a:bodyPr/>
          <a:lstStyle>
            <a:lvl1pPr>
              <a:defRPr/>
            </a:lvl1pPr>
          </a:lstStyle>
          <a:p>
            <a:pPr>
              <a:defRPr/>
            </a:pPr>
            <a:fld id="{95D29E2D-6B4F-4CD3-A3D3-C4E701E04079}"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016000" y="549275"/>
            <a:ext cx="10261600" cy="592138"/>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1016000" y="1412876"/>
            <a:ext cx="10261600" cy="4530725"/>
          </a:xfrm>
        </p:spPr>
        <p:txBody>
          <a:bodyPr/>
          <a:lstStyle/>
          <a:p>
            <a:pPr lvl="0"/>
            <a:r>
              <a:rPr lang="zh-TW" altLang="en-US" noProof="0" smtClean="0"/>
              <a:t>按一下圖示以新增表格</a:t>
            </a:r>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BE32347E-8533-4D5D-9307-04648A9487D3}" type="datetime1">
              <a:rPr lang="zh-TW" altLang="en-US"/>
              <a:pPr>
                <a:defRPr/>
              </a:pPr>
              <a:t>2018/1/2</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Computer &amp; Internet Architecture Lab</a:t>
            </a:r>
          </a:p>
          <a:p>
            <a:pPr>
              <a:defRPr/>
            </a:pPr>
            <a:r>
              <a:rPr lang="en-US" altLang="zh-TW"/>
              <a:t>CSIE, National Cheng Kung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DA2B1232-DF00-448C-ACCD-8843BA4DAAA1}"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767408" y="6308725"/>
            <a:ext cx="2743200" cy="457200"/>
          </a:xfrm>
          <a:ln/>
        </p:spPr>
        <p:txBody>
          <a:bodyPr/>
          <a:lstStyle>
            <a:lvl1pPr>
              <a:defRPr/>
            </a:lvl1pPr>
          </a:lstStyle>
          <a:p>
            <a:pPr>
              <a:defRPr/>
            </a:pPr>
            <a:fld id="{4A6B8756-D039-4654-B67B-236A94C2B8EC}" type="datetime1">
              <a:rPr lang="zh-TW" altLang="en-US"/>
              <a:pPr>
                <a:defRPr/>
              </a:pPr>
              <a:t>2018/1/2</a:t>
            </a:fld>
            <a:endParaRPr lang="en-US" altLang="zh-TW" dirty="0"/>
          </a:p>
        </p:txBody>
      </p:sp>
      <p:sp>
        <p:nvSpPr>
          <p:cNvPr id="5" name="Rectangle 5"/>
          <p:cNvSpPr>
            <a:spLocks noGrp="1" noChangeArrowheads="1"/>
          </p:cNvSpPr>
          <p:nvPr>
            <p:ph type="ftr" sz="quarter" idx="11"/>
          </p:nvPr>
        </p:nvSpPr>
        <p:spPr>
          <a:xfrm>
            <a:off x="3599723" y="6320172"/>
            <a:ext cx="5281083" cy="457200"/>
          </a:xfrm>
          <a:ln/>
        </p:spPr>
        <p:txBody>
          <a:bodyPr/>
          <a:lstStyle>
            <a:lvl1pPr>
              <a:defRPr/>
            </a:lvl1pPr>
          </a:lstStyle>
          <a:p>
            <a:pPr>
              <a:defRPr/>
            </a:pPr>
            <a:r>
              <a:rPr lang="en-US" altLang="zh-TW" dirty="0"/>
              <a:t>Computer &amp; Internet Architecture Lab</a:t>
            </a:r>
          </a:p>
          <a:p>
            <a:pPr>
              <a:defRPr/>
            </a:pPr>
            <a:r>
              <a:rPr lang="en-US" altLang="zh-TW" dirty="0"/>
              <a:t>CSIE, National Cheng Kung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5AF3F63C-EE3D-4A67-9BE8-F52E6A2DE316}"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5742D7D3-D90F-4FA7-85EA-0085D9F9F68E}" type="datetime1">
              <a:rPr lang="zh-TW" altLang="en-US"/>
              <a:pPr>
                <a:defRPr/>
              </a:pPr>
              <a:t>2018/1/2</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Computer &amp; Internet Architecture Lab</a:t>
            </a:r>
          </a:p>
          <a:p>
            <a:pPr>
              <a:defRPr/>
            </a:pPr>
            <a:r>
              <a:rPr lang="en-US" altLang="zh-TW"/>
              <a:t>CSIE, National Cheng Kung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42A1F8A9-F018-403C-95E5-B930BC7EB062}"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016000" y="1412876"/>
            <a:ext cx="50292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248400" y="1412876"/>
            <a:ext cx="50292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FA0AF0F4-2DE8-4136-BAAA-B37B064CB51A}" type="datetime1">
              <a:rPr lang="zh-TW" altLang="en-US"/>
              <a:pPr>
                <a:defRPr/>
              </a:pPr>
              <a:t>2018/1/2</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Computer &amp; Internet Architecture Lab</a:t>
            </a:r>
          </a:p>
          <a:p>
            <a:pPr>
              <a:defRPr/>
            </a:pPr>
            <a:r>
              <a:rPr lang="en-US" altLang="zh-TW"/>
              <a:t>CSIE, National Cheng Kung University</a:t>
            </a:r>
          </a:p>
        </p:txBody>
      </p:sp>
      <p:sp>
        <p:nvSpPr>
          <p:cNvPr id="7" name="Rectangle 6"/>
          <p:cNvSpPr>
            <a:spLocks noGrp="1" noChangeArrowheads="1"/>
          </p:cNvSpPr>
          <p:nvPr>
            <p:ph type="sldNum" sz="quarter" idx="12"/>
          </p:nvPr>
        </p:nvSpPr>
        <p:spPr>
          <a:ln/>
        </p:spPr>
        <p:txBody>
          <a:bodyPr/>
          <a:lstStyle>
            <a:lvl1pPr>
              <a:defRPr/>
            </a:lvl1pPr>
          </a:lstStyle>
          <a:p>
            <a:pPr>
              <a:defRPr/>
            </a:pPr>
            <a:fld id="{4E7D8956-5698-4235-87A2-43FFF884C16C}"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F3985ADF-9CBB-459F-AF59-0FFDF81DA190}" type="datetime1">
              <a:rPr lang="zh-TW" altLang="en-US"/>
              <a:pPr>
                <a:defRPr/>
              </a:pPr>
              <a:t>2018/1/2</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Computer &amp; Internet Architecture Lab</a:t>
            </a:r>
          </a:p>
          <a:p>
            <a:pPr>
              <a:defRPr/>
            </a:pPr>
            <a:r>
              <a:rPr lang="en-US" altLang="zh-TW"/>
              <a:t>CSIE, National Cheng Kung University</a:t>
            </a:r>
          </a:p>
        </p:txBody>
      </p:sp>
      <p:sp>
        <p:nvSpPr>
          <p:cNvPr id="9" name="Rectangle 6"/>
          <p:cNvSpPr>
            <a:spLocks noGrp="1" noChangeArrowheads="1"/>
          </p:cNvSpPr>
          <p:nvPr>
            <p:ph type="sldNum" sz="quarter" idx="12"/>
          </p:nvPr>
        </p:nvSpPr>
        <p:spPr>
          <a:ln/>
        </p:spPr>
        <p:txBody>
          <a:bodyPr/>
          <a:lstStyle>
            <a:lvl1pPr>
              <a:defRPr/>
            </a:lvl1pPr>
          </a:lstStyle>
          <a:p>
            <a:pPr>
              <a:defRPr/>
            </a:pPr>
            <a:fld id="{20DE3430-33CF-497A-B2AB-4A94C5B36869}"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719403" y="6308725"/>
            <a:ext cx="2743200" cy="457200"/>
          </a:xfrm>
          <a:ln/>
        </p:spPr>
        <p:txBody>
          <a:bodyPr/>
          <a:lstStyle>
            <a:lvl1pPr>
              <a:defRPr/>
            </a:lvl1pPr>
          </a:lstStyle>
          <a:p>
            <a:pPr>
              <a:defRPr/>
            </a:pPr>
            <a:fld id="{EDE6EDF2-D4BD-47D7-9130-8FC2052C6EDB}" type="datetime1">
              <a:rPr lang="zh-TW" altLang="en-US"/>
              <a:pPr>
                <a:defRPr/>
              </a:pPr>
              <a:t>2018/1/2</a:t>
            </a:fld>
            <a:endParaRPr lang="en-US" altLang="zh-TW"/>
          </a:p>
        </p:txBody>
      </p:sp>
      <p:sp>
        <p:nvSpPr>
          <p:cNvPr id="4" name="Rectangle 5"/>
          <p:cNvSpPr>
            <a:spLocks noGrp="1" noChangeArrowheads="1"/>
          </p:cNvSpPr>
          <p:nvPr>
            <p:ph type="ftr" sz="quarter" idx="11"/>
          </p:nvPr>
        </p:nvSpPr>
        <p:spPr>
          <a:xfrm>
            <a:off x="3599723" y="6320172"/>
            <a:ext cx="5281083" cy="457200"/>
          </a:xfrm>
          <a:ln/>
        </p:spPr>
        <p:txBody>
          <a:bodyPr/>
          <a:lstStyle>
            <a:lvl1pPr>
              <a:defRPr/>
            </a:lvl1pPr>
          </a:lstStyle>
          <a:p>
            <a:pPr>
              <a:defRPr/>
            </a:pPr>
            <a:r>
              <a:rPr lang="en-US" altLang="zh-TW"/>
              <a:t>Computer &amp; Internet Architecture Lab</a:t>
            </a:r>
          </a:p>
          <a:p>
            <a:pPr>
              <a:defRPr/>
            </a:pPr>
            <a:r>
              <a:rPr lang="en-US" altLang="zh-TW"/>
              <a:t>CSIE, National Cheng Kung University</a:t>
            </a:r>
          </a:p>
        </p:txBody>
      </p:sp>
      <p:sp>
        <p:nvSpPr>
          <p:cNvPr id="5" name="Rectangle 6"/>
          <p:cNvSpPr>
            <a:spLocks noGrp="1" noChangeArrowheads="1"/>
          </p:cNvSpPr>
          <p:nvPr>
            <p:ph type="sldNum" sz="quarter" idx="12"/>
          </p:nvPr>
        </p:nvSpPr>
        <p:spPr>
          <a:ln/>
        </p:spPr>
        <p:txBody>
          <a:bodyPr/>
          <a:lstStyle>
            <a:lvl1pPr>
              <a:defRPr/>
            </a:lvl1pPr>
          </a:lstStyle>
          <a:p>
            <a:pPr>
              <a:defRPr/>
            </a:pPr>
            <a:fld id="{4122683A-7018-4BAB-8721-AD6325F5AF93}"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411EAFE-E229-428A-9344-861A6FE10076}" type="datetime1">
              <a:rPr lang="zh-TW" altLang="en-US"/>
              <a:pPr>
                <a:defRPr/>
              </a:pPr>
              <a:t>2018/1/2</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Computer &amp; Internet Architecture Lab</a:t>
            </a:r>
          </a:p>
          <a:p>
            <a:pPr>
              <a:defRPr/>
            </a:pPr>
            <a:r>
              <a:rPr lang="en-US" altLang="zh-TW"/>
              <a:t>CSIE, National Cheng Kung University</a:t>
            </a:r>
          </a:p>
        </p:txBody>
      </p:sp>
      <p:sp>
        <p:nvSpPr>
          <p:cNvPr id="4" name="Rectangle 6"/>
          <p:cNvSpPr>
            <a:spLocks noGrp="1" noChangeArrowheads="1"/>
          </p:cNvSpPr>
          <p:nvPr>
            <p:ph type="sldNum" sz="quarter" idx="12"/>
          </p:nvPr>
        </p:nvSpPr>
        <p:spPr>
          <a:ln/>
        </p:spPr>
        <p:txBody>
          <a:bodyPr/>
          <a:lstStyle>
            <a:lvl1pPr>
              <a:defRPr/>
            </a:lvl1pPr>
          </a:lstStyle>
          <a:p>
            <a:pPr>
              <a:defRPr/>
            </a:pPr>
            <a:fld id="{3911572C-5C2E-49A2-965C-7CB8B2360B43}"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E36B20FA-DD94-413D-B82E-528B523AE877}" type="datetime1">
              <a:rPr lang="zh-TW" altLang="en-US"/>
              <a:pPr>
                <a:defRPr/>
              </a:pPr>
              <a:t>2018/1/2</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Computer &amp; Internet Architecture Lab</a:t>
            </a:r>
          </a:p>
          <a:p>
            <a:pPr>
              <a:defRPr/>
            </a:pPr>
            <a:r>
              <a:rPr lang="en-US" altLang="zh-TW"/>
              <a:t>CSIE, National Cheng Kung University</a:t>
            </a:r>
          </a:p>
        </p:txBody>
      </p:sp>
      <p:sp>
        <p:nvSpPr>
          <p:cNvPr id="7" name="Rectangle 6"/>
          <p:cNvSpPr>
            <a:spLocks noGrp="1" noChangeArrowheads="1"/>
          </p:cNvSpPr>
          <p:nvPr>
            <p:ph type="sldNum" sz="quarter" idx="12"/>
          </p:nvPr>
        </p:nvSpPr>
        <p:spPr>
          <a:ln/>
        </p:spPr>
        <p:txBody>
          <a:bodyPr/>
          <a:lstStyle>
            <a:lvl1pPr>
              <a:defRPr/>
            </a:lvl1pPr>
          </a:lstStyle>
          <a:p>
            <a:pPr>
              <a:defRPr/>
            </a:pPr>
            <a:fld id="{1F7F71D9-75DE-4C83-A83F-0AED518840B1}"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smtClean="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2EB0AE51-52AB-4210-ACC9-678CAB4E789C}" type="datetime1">
              <a:rPr lang="zh-TW" altLang="en-US"/>
              <a:pPr>
                <a:defRPr/>
              </a:pPr>
              <a:t>2018/1/2</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Computer &amp; Internet Architecture Lab</a:t>
            </a:r>
          </a:p>
          <a:p>
            <a:pPr>
              <a:defRPr/>
            </a:pPr>
            <a:r>
              <a:rPr lang="en-US" altLang="zh-TW"/>
              <a:t>CSIE, National Cheng Kung University</a:t>
            </a:r>
          </a:p>
        </p:txBody>
      </p:sp>
      <p:sp>
        <p:nvSpPr>
          <p:cNvPr id="7" name="Rectangle 6"/>
          <p:cNvSpPr>
            <a:spLocks noGrp="1" noChangeArrowheads="1"/>
          </p:cNvSpPr>
          <p:nvPr>
            <p:ph type="sldNum" sz="quarter" idx="12"/>
          </p:nvPr>
        </p:nvSpPr>
        <p:spPr>
          <a:ln/>
        </p:spPr>
        <p:txBody>
          <a:bodyPr/>
          <a:lstStyle>
            <a:lvl1pPr>
              <a:defRPr/>
            </a:lvl1pPr>
          </a:lstStyle>
          <a:p>
            <a:pPr>
              <a:defRPr/>
            </a:pPr>
            <a:fld id="{2372CD28-92F7-4E71-AC93-D23BD4717A20}"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49275"/>
            <a:ext cx="10261600" cy="5921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016000" y="1412876"/>
            <a:ext cx="10261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9332" name="Rectangle 4"/>
          <p:cNvSpPr>
            <a:spLocks noGrp="1" noChangeArrowheads="1"/>
          </p:cNvSpPr>
          <p:nvPr>
            <p:ph type="dt" sz="half" idx="2"/>
          </p:nvPr>
        </p:nvSpPr>
        <p:spPr bwMode="auto">
          <a:xfrm>
            <a:off x="1016000" y="6308725"/>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defRPr>
            </a:lvl1pPr>
          </a:lstStyle>
          <a:p>
            <a:pPr>
              <a:defRPr/>
            </a:pPr>
            <a:fld id="{9DAE4238-3A07-464A-8BD3-BA5F6D62104E}" type="datetime1">
              <a:rPr lang="zh-TW" altLang="en-US"/>
              <a:pPr>
                <a:defRPr/>
              </a:pPr>
              <a:t>2018/1/2</a:t>
            </a:fld>
            <a:endParaRPr lang="en-US" altLang="zh-TW"/>
          </a:p>
        </p:txBody>
      </p:sp>
      <p:sp>
        <p:nvSpPr>
          <p:cNvPr id="99333" name="Rectangle 5"/>
          <p:cNvSpPr>
            <a:spLocks noGrp="1" noChangeArrowheads="1"/>
          </p:cNvSpPr>
          <p:nvPr>
            <p:ph type="ftr" sz="quarter" idx="3"/>
          </p:nvPr>
        </p:nvSpPr>
        <p:spPr bwMode="auto">
          <a:xfrm>
            <a:off x="4176184" y="6273800"/>
            <a:ext cx="528108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defRPr>
            </a:lvl1pPr>
          </a:lstStyle>
          <a:p>
            <a:pPr>
              <a:defRPr/>
            </a:pPr>
            <a:r>
              <a:rPr lang="en-US" altLang="zh-TW"/>
              <a:t>Computer &amp; Internet Architecture Lab</a:t>
            </a:r>
          </a:p>
          <a:p>
            <a:pPr>
              <a:defRPr/>
            </a:pPr>
            <a:r>
              <a:rPr lang="en-US" altLang="zh-TW"/>
              <a:t>CSIE, National Cheng Kung University</a:t>
            </a:r>
          </a:p>
        </p:txBody>
      </p:sp>
      <p:sp>
        <p:nvSpPr>
          <p:cNvPr id="99334" name="Rectangle 6"/>
          <p:cNvSpPr>
            <a:spLocks noGrp="1" noChangeArrowheads="1"/>
          </p:cNvSpPr>
          <p:nvPr>
            <p:ph type="sldNum" sz="quarter" idx="4"/>
          </p:nvPr>
        </p:nvSpPr>
        <p:spPr bwMode="auto">
          <a:xfrm>
            <a:off x="10560051" y="6308725"/>
            <a:ext cx="131868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defRPr>
            </a:lvl1pPr>
          </a:lstStyle>
          <a:p>
            <a:pPr>
              <a:defRPr/>
            </a:pPr>
            <a:fld id="{7EA6CC49-A81B-4B85-B434-D76FD2EC00E6}" type="slidenum">
              <a:rPr lang="en-US" altLang="zh-TW"/>
              <a:pPr>
                <a:defRPr/>
              </a:pPr>
              <a:t>‹#›</a:t>
            </a:fld>
            <a:endParaRPr lang="en-US" altLang="zh-TW"/>
          </a:p>
        </p:txBody>
      </p:sp>
      <p:grpSp>
        <p:nvGrpSpPr>
          <p:cNvPr id="1031" name="Group 10"/>
          <p:cNvGrpSpPr>
            <a:grpSpLocks/>
          </p:cNvGrpSpPr>
          <p:nvPr/>
        </p:nvGrpSpPr>
        <p:grpSpPr bwMode="auto">
          <a:xfrm>
            <a:off x="224368" y="212725"/>
            <a:ext cx="11764433" cy="6096000"/>
            <a:chOff x="106" y="28"/>
            <a:chExt cx="5558" cy="3840"/>
          </a:xfrm>
        </p:grpSpPr>
        <p:sp>
          <p:nvSpPr>
            <p:cNvPr id="1032" name="AutoShape 8"/>
            <p:cNvSpPr>
              <a:spLocks noChangeArrowheads="1"/>
            </p:cNvSpPr>
            <p:nvPr/>
          </p:nvSpPr>
          <p:spPr bwMode="auto">
            <a:xfrm>
              <a:off x="106" y="28"/>
              <a:ext cx="5558" cy="3840"/>
            </a:xfrm>
            <a:prstGeom prst="roundRect">
              <a:avLst>
                <a:gd name="adj" fmla="val 11046"/>
              </a:avLst>
            </a:prstGeom>
            <a:noFill/>
            <a:ln w="28575">
              <a:solidFill>
                <a:schemeClr val="folHlink"/>
              </a:solidFill>
              <a:round/>
              <a:headEnd/>
              <a:tailEnd/>
            </a:ln>
          </p:spPr>
          <p:txBody>
            <a:bodyPr wrap="none" anchor="ctr"/>
            <a:lstStyle/>
            <a:p>
              <a:pPr algn="ctr"/>
              <a:endParaRPr kumimoji="0" lang="zh-TW" altLang="zh-TW" sz="2400">
                <a:latin typeface="Times New Roman" pitchFamily="18" charset="0"/>
              </a:endParaRPr>
            </a:p>
          </p:txBody>
        </p:sp>
        <p:sp>
          <p:nvSpPr>
            <p:cNvPr id="1033" name="Line 9"/>
            <p:cNvSpPr>
              <a:spLocks noChangeShapeType="1"/>
            </p:cNvSpPr>
            <p:nvPr/>
          </p:nvSpPr>
          <p:spPr bwMode="auto">
            <a:xfrm>
              <a:off x="480" y="709"/>
              <a:ext cx="4848" cy="0"/>
            </a:xfrm>
            <a:prstGeom prst="line">
              <a:avLst/>
            </a:prstGeom>
            <a:noFill/>
            <a:ln w="38100">
              <a:solidFill>
                <a:schemeClr val="folHlink"/>
              </a:solidFill>
              <a:round/>
              <a:headEnd/>
              <a:tailEnd/>
            </a:ln>
          </p:spPr>
          <p:txBody>
            <a:bodyPr/>
            <a:lstStyle/>
            <a:p>
              <a:endParaRPr lang="zh-TW" altLang="en-US"/>
            </a:p>
          </p:txBody>
        </p:sp>
      </p:grpSp>
    </p:spTree>
  </p:cSld>
  <p:clrMap bg1="lt1" tx1="dk1" bg2="lt2" tx2="dk2" accent1="accent1" accent2="accent2" accent3="accent3" accent4="accent4" accent5="accent5" accent6="accent6" hlink="hlink" folHlink="folHlink"/>
  <p:sldLayoutIdLst>
    <p:sldLayoutId id="2147483886"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Lst>
  <p:timing>
    <p:tnLst>
      <p:par>
        <p:cTn id="1" dur="indefinite" restart="never" nodeType="tmRoot"/>
      </p:par>
    </p:tnLst>
  </p:timing>
  <p:hf hdr="0" dt="0"/>
  <p:txStyles>
    <p:titleStyle>
      <a:lvl1pPr algn="l" rtl="0" eaLnBrk="1" fontAlgn="base" hangingPunct="1">
        <a:spcBef>
          <a:spcPct val="0"/>
        </a:spcBef>
        <a:spcAft>
          <a:spcPct val="0"/>
        </a:spcAft>
        <a:defRPr kumimoji="1" sz="3300">
          <a:solidFill>
            <a:schemeClr val="tx2"/>
          </a:solidFill>
          <a:latin typeface="+mj-lt"/>
          <a:ea typeface="+mj-ea"/>
          <a:cs typeface="+mj-cs"/>
        </a:defRPr>
      </a:lvl1pPr>
      <a:lvl2pPr algn="l" rtl="0" eaLnBrk="1" fontAlgn="base" hangingPunct="1">
        <a:spcBef>
          <a:spcPct val="0"/>
        </a:spcBef>
        <a:spcAft>
          <a:spcPct val="0"/>
        </a:spcAft>
        <a:defRPr kumimoji="1" sz="3300">
          <a:solidFill>
            <a:schemeClr val="tx2"/>
          </a:solidFill>
          <a:latin typeface="Arial Black" pitchFamily="34" charset="0"/>
          <a:ea typeface="新細明體" pitchFamily="18" charset="-120"/>
        </a:defRPr>
      </a:lvl2pPr>
      <a:lvl3pPr algn="l" rtl="0" eaLnBrk="1" fontAlgn="base" hangingPunct="1">
        <a:spcBef>
          <a:spcPct val="0"/>
        </a:spcBef>
        <a:spcAft>
          <a:spcPct val="0"/>
        </a:spcAft>
        <a:defRPr kumimoji="1" sz="3300">
          <a:solidFill>
            <a:schemeClr val="tx2"/>
          </a:solidFill>
          <a:latin typeface="Arial Black" pitchFamily="34" charset="0"/>
          <a:ea typeface="新細明體" pitchFamily="18" charset="-120"/>
        </a:defRPr>
      </a:lvl3pPr>
      <a:lvl4pPr algn="l" rtl="0" eaLnBrk="1" fontAlgn="base" hangingPunct="1">
        <a:spcBef>
          <a:spcPct val="0"/>
        </a:spcBef>
        <a:spcAft>
          <a:spcPct val="0"/>
        </a:spcAft>
        <a:defRPr kumimoji="1" sz="3300">
          <a:solidFill>
            <a:schemeClr val="tx2"/>
          </a:solidFill>
          <a:latin typeface="Arial Black" pitchFamily="34" charset="0"/>
          <a:ea typeface="新細明體" pitchFamily="18" charset="-120"/>
        </a:defRPr>
      </a:lvl4pPr>
      <a:lvl5pPr algn="l" rtl="0" eaLnBrk="1" fontAlgn="base" hangingPunct="1">
        <a:spcBef>
          <a:spcPct val="0"/>
        </a:spcBef>
        <a:spcAft>
          <a:spcPct val="0"/>
        </a:spcAft>
        <a:defRPr kumimoji="1" sz="3300">
          <a:solidFill>
            <a:schemeClr val="tx2"/>
          </a:solidFill>
          <a:latin typeface="Arial Black" pitchFamily="34" charset="0"/>
          <a:ea typeface="新細明體" pitchFamily="18" charset="-120"/>
        </a:defRPr>
      </a:lvl5pPr>
      <a:lvl6pPr marL="457200" algn="l" rtl="0" eaLnBrk="1" fontAlgn="base" hangingPunct="1">
        <a:spcBef>
          <a:spcPct val="0"/>
        </a:spcBef>
        <a:spcAft>
          <a:spcPct val="0"/>
        </a:spcAft>
        <a:defRPr kumimoji="1" sz="3300">
          <a:solidFill>
            <a:schemeClr val="tx2"/>
          </a:solidFill>
          <a:latin typeface="Arial Black" pitchFamily="34" charset="0"/>
          <a:ea typeface="新細明體" pitchFamily="18" charset="-120"/>
        </a:defRPr>
      </a:lvl6pPr>
      <a:lvl7pPr marL="914400" algn="l" rtl="0" eaLnBrk="1" fontAlgn="base" hangingPunct="1">
        <a:spcBef>
          <a:spcPct val="0"/>
        </a:spcBef>
        <a:spcAft>
          <a:spcPct val="0"/>
        </a:spcAft>
        <a:defRPr kumimoji="1" sz="3300">
          <a:solidFill>
            <a:schemeClr val="tx2"/>
          </a:solidFill>
          <a:latin typeface="Arial Black" pitchFamily="34" charset="0"/>
          <a:ea typeface="新細明體" pitchFamily="18" charset="-120"/>
        </a:defRPr>
      </a:lvl7pPr>
      <a:lvl8pPr marL="1371600" algn="l" rtl="0" eaLnBrk="1" fontAlgn="base" hangingPunct="1">
        <a:spcBef>
          <a:spcPct val="0"/>
        </a:spcBef>
        <a:spcAft>
          <a:spcPct val="0"/>
        </a:spcAft>
        <a:defRPr kumimoji="1" sz="3300">
          <a:solidFill>
            <a:schemeClr val="tx2"/>
          </a:solidFill>
          <a:latin typeface="Arial Black" pitchFamily="34" charset="0"/>
          <a:ea typeface="新細明體" pitchFamily="18" charset="-120"/>
        </a:defRPr>
      </a:lvl8pPr>
      <a:lvl9pPr marL="1828800" algn="l" rtl="0" eaLnBrk="1" fontAlgn="base" hangingPunct="1">
        <a:spcBef>
          <a:spcPct val="0"/>
        </a:spcBef>
        <a:spcAft>
          <a:spcPct val="0"/>
        </a:spcAft>
        <a:defRPr kumimoji="1" sz="3300">
          <a:solidFill>
            <a:schemeClr val="tx2"/>
          </a:solidFill>
          <a:latin typeface="Arial Black" pitchFamily="34" charset="0"/>
          <a:ea typeface="新細明體" pitchFamily="18" charset="-120"/>
        </a:defRPr>
      </a:lvl9pPr>
    </p:titleStyle>
    <p:bodyStyle>
      <a:lvl1pPr marL="342900" indent="-342900" algn="l" rtl="0" eaLnBrk="1" fontAlgn="base" hangingPunct="1">
        <a:spcBef>
          <a:spcPct val="20000"/>
        </a:spcBef>
        <a:spcAft>
          <a:spcPct val="0"/>
        </a:spcAft>
        <a:buClr>
          <a:schemeClr val="bg2"/>
        </a:buClr>
        <a:buSzPct val="70000"/>
        <a:buFont typeface="Wingdings" pitchFamily="2" charset="2"/>
        <a:buChar char="l"/>
        <a:defRPr kumimoji="1" sz="31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150000"/>
        <a:buChar char="•"/>
        <a:defRPr kumimoji="1" sz="2600">
          <a:solidFill>
            <a:schemeClr val="tx1"/>
          </a:solidFill>
          <a:latin typeface="+mn-lt"/>
          <a:ea typeface="+mn-ea"/>
        </a:defRPr>
      </a:lvl2pPr>
      <a:lvl3pPr marL="1143000" indent="-228600" algn="l" rtl="0" eaLnBrk="1" fontAlgn="base" hangingPunct="1">
        <a:spcBef>
          <a:spcPct val="20000"/>
        </a:spcBef>
        <a:spcAft>
          <a:spcPct val="0"/>
        </a:spcAft>
        <a:buClr>
          <a:schemeClr val="tx1"/>
        </a:buClr>
        <a:buSzPct val="150000"/>
        <a:buChar char="•"/>
        <a:defRPr kumimoji="1" sz="2200">
          <a:solidFill>
            <a:schemeClr val="tx1"/>
          </a:solidFill>
          <a:latin typeface="+mn-lt"/>
          <a:ea typeface="+mn-ea"/>
        </a:defRPr>
      </a:lvl3pPr>
      <a:lvl4pPr marL="1600200" indent="-228600" algn="l" rtl="0" eaLnBrk="1" fontAlgn="base" hangingPunct="1">
        <a:spcBef>
          <a:spcPct val="20000"/>
        </a:spcBef>
        <a:spcAft>
          <a:spcPct val="0"/>
        </a:spcAft>
        <a:buClr>
          <a:schemeClr val="tx2"/>
        </a:buClr>
        <a:buSzPct val="15000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folHlink"/>
        </a:buClr>
        <a:buSzPct val="15000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folHlink"/>
        </a:buClr>
        <a:buSzPct val="15000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folHlink"/>
        </a:buClr>
        <a:buSzPct val="15000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folHlink"/>
        </a:buClr>
        <a:buSzPct val="15000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folHlink"/>
        </a:buClr>
        <a:buSzPct val="15000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i="0" dirty="0"/>
              <a:t>P4-to-VHDL: Automatic Generation of 100 </a:t>
            </a:r>
            <a:r>
              <a:rPr lang="en-US" altLang="zh-TW" i="0" dirty="0" err="1" smtClean="0"/>
              <a:t>Gbps</a:t>
            </a:r>
            <a:r>
              <a:rPr lang="en-US" altLang="zh-TW" i="0" dirty="0" smtClean="0"/>
              <a:t> Packet </a:t>
            </a:r>
            <a:r>
              <a:rPr lang="en-US" altLang="zh-TW" i="0" dirty="0"/>
              <a:t>Parsers</a:t>
            </a: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CE6AA98F-05D8-44A8-9759-475B8088B8DB}" type="slidenum">
              <a:rPr lang="en-US" altLang="zh-TW" smtClean="0"/>
              <a:pPr>
                <a:defRPr/>
              </a:pPr>
              <a:t>1</a:t>
            </a:fld>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2805394249"/>
              </p:ext>
            </p:extLst>
          </p:nvPr>
        </p:nvGraphicFramePr>
        <p:xfrm>
          <a:off x="3419836" y="3718753"/>
          <a:ext cx="6120680" cy="1473200"/>
        </p:xfrm>
        <a:graphic>
          <a:graphicData uri="http://schemas.openxmlformats.org/drawingml/2006/table">
            <a:tbl>
              <a:tblPr firstRow="1" bandRow="1">
                <a:tableStyleId>{5940675A-B579-460E-94D1-54222C63F5DA}</a:tableStyleId>
              </a:tblPr>
              <a:tblGrid>
                <a:gridCol w="1456184">
                  <a:extLst>
                    <a:ext uri="{9D8B030D-6E8A-4147-A177-3AD203B41FA5}">
                      <a16:colId xmlns:a16="http://schemas.microsoft.com/office/drawing/2014/main" val="396615798"/>
                    </a:ext>
                  </a:extLst>
                </a:gridCol>
                <a:gridCol w="4664496">
                  <a:extLst>
                    <a:ext uri="{9D8B030D-6E8A-4147-A177-3AD203B41FA5}">
                      <a16:colId xmlns:a16="http://schemas.microsoft.com/office/drawing/2014/main" val="491718733"/>
                    </a:ext>
                  </a:extLst>
                </a:gridCol>
              </a:tblGrid>
              <a:tr h="363096">
                <a:tc>
                  <a:txBody>
                    <a:bodyPr/>
                    <a:lstStyle/>
                    <a:p>
                      <a:r>
                        <a:rPr kumimoji="0" lang="en-US" altLang="zh-TW" sz="1800" b="1" dirty="0" smtClean="0">
                          <a:solidFill>
                            <a:srgbClr val="3333CC"/>
                          </a:solidFill>
                          <a:latin typeface="+mn-lt"/>
                        </a:rPr>
                        <a:t>Authors: </a:t>
                      </a:r>
                      <a:endParaRPr lang="zh-TW" altLang="en-US" sz="1800" b="1" dirty="0">
                        <a:ln>
                          <a:solidFill>
                            <a:sysClr val="windowText" lastClr="000000"/>
                          </a:solidFill>
                        </a:ln>
                        <a:solidFill>
                          <a:schemeClr val="tx1"/>
                        </a:solidFill>
                        <a:latin typeface="+mn-lt"/>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sv-SE" altLang="zh-TW" sz="1800" b="0" i="0" u="none" strike="noStrike" kern="1200" baseline="0" dirty="0" smtClean="0">
                          <a:solidFill>
                            <a:schemeClr val="tx1"/>
                          </a:solidFill>
                          <a:latin typeface="+mn-lt"/>
                          <a:ea typeface="+mn-ea"/>
                          <a:cs typeface="+mn-cs"/>
                        </a:rPr>
                        <a:t>Pavel Ben´aˇcek, Viktor Puˇ, </a:t>
                      </a:r>
                      <a:r>
                        <a:rPr lang="en-US" altLang="zh-TW" sz="1800" b="0" i="0" u="none" strike="noStrike" kern="1200" baseline="0" dirty="0" smtClean="0">
                          <a:solidFill>
                            <a:schemeClr val="tx1"/>
                          </a:solidFill>
                          <a:latin typeface="+mn-lt"/>
                          <a:ea typeface="+mn-ea"/>
                          <a:cs typeface="+mn-cs"/>
                        </a:rPr>
                        <a:t>Hana </a:t>
                      </a:r>
                      <a:r>
                        <a:rPr lang="en-US" altLang="zh-TW" sz="1800" b="0" i="0" u="none" strike="noStrike" kern="1200" baseline="0" dirty="0" err="1" smtClean="0">
                          <a:solidFill>
                            <a:schemeClr val="tx1"/>
                          </a:solidFill>
                          <a:latin typeface="+mn-lt"/>
                          <a:ea typeface="+mn-ea"/>
                          <a:cs typeface="+mn-cs"/>
                        </a:rPr>
                        <a:t>Kub´atov´a</a:t>
                      </a:r>
                      <a:endParaRPr lang="en-US" altLang="zh-TW" sz="1800" b="0" i="0" u="none" strike="noStrike" kern="1200" baseline="0" dirty="0" smtClean="0">
                        <a:solidFill>
                          <a:schemeClr val="tx1"/>
                        </a:solidFill>
                        <a:latin typeface="+mn-lt"/>
                        <a:ea typeface="+mn-ea"/>
                        <a:cs typeface="+mn-cs"/>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7121286"/>
                  </a:ext>
                </a:extLst>
              </a:tr>
              <a:tr h="277232">
                <a:tc>
                  <a:txBody>
                    <a:bodyPr/>
                    <a:lstStyle/>
                    <a:p>
                      <a:r>
                        <a:rPr kumimoji="0" lang="en-US" altLang="zh-TW" sz="1800" b="1" dirty="0" smtClean="0">
                          <a:solidFill>
                            <a:srgbClr val="3333CC"/>
                          </a:solidFill>
                          <a:latin typeface="+mn-lt"/>
                        </a:rPr>
                        <a:t>Publisher: </a:t>
                      </a:r>
                      <a:endParaRPr lang="zh-TW" altLang="en-US" sz="1800" b="1" dirty="0">
                        <a:ln>
                          <a:solidFill>
                            <a:sysClr val="windowText" lastClr="000000"/>
                          </a:solidFill>
                        </a:ln>
                        <a:solidFill>
                          <a:schemeClr val="tx1"/>
                        </a:solidFill>
                        <a:latin typeface="+mn-lt"/>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i="1" kern="1200" dirty="0" smtClean="0">
                          <a:solidFill>
                            <a:schemeClr val="tx1"/>
                          </a:solidFill>
                          <a:effectLst/>
                          <a:latin typeface="+mn-lt"/>
                          <a:ea typeface="+mn-ea"/>
                          <a:cs typeface="+mn-cs"/>
                        </a:rPr>
                        <a:t>2016</a:t>
                      </a:r>
                      <a:r>
                        <a:rPr lang="en-US" altLang="zh-TW" sz="1800" b="0" i="1" kern="1200" baseline="0" dirty="0" smtClean="0">
                          <a:solidFill>
                            <a:schemeClr val="tx1"/>
                          </a:solidFill>
                          <a:effectLst/>
                          <a:latin typeface="+mn-lt"/>
                          <a:ea typeface="+mn-ea"/>
                          <a:cs typeface="+mn-cs"/>
                        </a:rPr>
                        <a:t> </a:t>
                      </a:r>
                      <a:r>
                        <a:rPr lang="en-US" altLang="zh-TW" sz="1800" b="0" i="1" kern="1200" baseline="0" dirty="0" smtClean="0">
                          <a:solidFill>
                            <a:schemeClr val="tx1"/>
                          </a:solidFill>
                          <a:effectLst/>
                          <a:latin typeface="+mn-lt"/>
                          <a:ea typeface="+mn-ea"/>
                          <a:cs typeface="+mn-cs"/>
                        </a:rPr>
                        <a:t>FCCM</a:t>
                      </a:r>
                      <a:endParaRPr kumimoji="0" lang="en-US" altLang="zh-TW" sz="1800" b="0" dirty="0" smtClean="0">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9542940"/>
                  </a:ext>
                </a:extLst>
              </a:tr>
              <a:tr h="370840">
                <a:tc>
                  <a:txBody>
                    <a:bodyPr/>
                    <a:lstStyle/>
                    <a:p>
                      <a:r>
                        <a:rPr kumimoji="0" lang="en-US" altLang="zh-TW" sz="1800" b="1" dirty="0" smtClean="0">
                          <a:solidFill>
                            <a:srgbClr val="3333CC"/>
                          </a:solidFill>
                          <a:latin typeface="+mn-lt"/>
                        </a:rPr>
                        <a:t>Presenter: </a:t>
                      </a:r>
                      <a:endParaRPr lang="zh-TW" altLang="en-US" sz="1800" b="1" dirty="0">
                        <a:ln>
                          <a:solidFill>
                            <a:sysClr val="windowText" lastClr="000000"/>
                          </a:solidFill>
                        </a:ln>
                        <a:solidFill>
                          <a:schemeClr val="tx1"/>
                        </a:solidFill>
                        <a:latin typeface="+mn-lt"/>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800" b="0" baseline="0" dirty="0" smtClean="0">
                          <a:latin typeface="+mn-lt"/>
                        </a:rPr>
                        <a:t>Tzu-</a:t>
                      </a:r>
                      <a:r>
                        <a:rPr kumimoji="0" lang="en-US" altLang="zh-TW" sz="1800" b="0" baseline="0" dirty="0" err="1" smtClean="0">
                          <a:latin typeface="+mn-lt"/>
                        </a:rPr>
                        <a:t>Chieh</a:t>
                      </a:r>
                      <a:r>
                        <a:rPr kumimoji="0" lang="en-US" altLang="zh-TW" sz="1800" b="0" baseline="0" dirty="0" smtClean="0">
                          <a:latin typeface="+mn-lt"/>
                        </a:rPr>
                        <a:t>, Lin</a:t>
                      </a:r>
                      <a:endParaRPr lang="zh-TW" altLang="en-US" sz="1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1576708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800" b="1" dirty="0" smtClean="0">
                          <a:solidFill>
                            <a:srgbClr val="3333CC"/>
                          </a:solidFill>
                          <a:latin typeface="+mn-lt"/>
                        </a:rPr>
                        <a:t>Date:</a:t>
                      </a:r>
                      <a:endParaRPr kumimoji="0" lang="zh-TW" altLang="en-US" sz="1800" b="1" dirty="0" smtClean="0">
                        <a:latin typeface="+mn-lt"/>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800" b="0" dirty="0" smtClean="0">
                          <a:latin typeface="+mn-lt"/>
                        </a:rPr>
                        <a:t>107/01/03</a:t>
                      </a:r>
                      <a:endParaRPr lang="zh-TW" altLang="en-US" sz="1800" b="0" dirty="0" smtClean="0">
                        <a:ln>
                          <a:solidFill>
                            <a:sysClr val="windowText" lastClr="000000"/>
                          </a:solidFill>
                        </a:ln>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4312403"/>
                  </a:ext>
                </a:extLst>
              </a:tr>
            </a:tbl>
          </a:graphicData>
        </a:graphic>
      </p:graphicFrame>
    </p:spTree>
    <p:extLst>
      <p:ext uri="{BB962C8B-B14F-4D97-AF65-F5344CB8AC3E}">
        <p14:creationId xmlns:p14="http://schemas.microsoft.com/office/powerpoint/2010/main" val="124495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400" dirty="0"/>
              <a:t>That is</a:t>
            </a:r>
            <a:r>
              <a:rPr lang="en-US" altLang="zh-TW" sz="2400" dirty="0" smtClean="0"/>
              <a:t>: </a:t>
            </a:r>
          </a:p>
          <a:p>
            <a:pPr marL="0" indent="0">
              <a:buNone/>
            </a:pPr>
            <a:r>
              <a:rPr lang="en-US" altLang="zh-TW" sz="2400" dirty="0" smtClean="0"/>
              <a:t>(1) current </a:t>
            </a:r>
            <a:r>
              <a:rPr lang="en-US" altLang="zh-TW" sz="2400" dirty="0"/>
              <a:t>packet data being transferred at </a:t>
            </a:r>
            <a:r>
              <a:rPr lang="en-US" altLang="zh-TW" sz="2400" dirty="0" smtClean="0"/>
              <a:t>the data bus.</a:t>
            </a:r>
          </a:p>
          <a:p>
            <a:pPr marL="0" indent="0">
              <a:buNone/>
            </a:pPr>
            <a:r>
              <a:rPr lang="en-US" altLang="zh-TW" sz="2400" dirty="0" smtClean="0"/>
              <a:t>(</a:t>
            </a:r>
            <a:r>
              <a:rPr lang="en-US" altLang="zh-TW" sz="2400" dirty="0"/>
              <a:t>2) current header offset within the </a:t>
            </a:r>
            <a:r>
              <a:rPr lang="en-US" altLang="zh-TW" sz="2400" dirty="0" smtClean="0"/>
              <a:t>packet.</a:t>
            </a:r>
          </a:p>
          <a:p>
            <a:pPr marL="0" indent="0">
              <a:buNone/>
            </a:pPr>
            <a:r>
              <a:rPr lang="en-US" altLang="zh-TW" sz="2400" dirty="0" smtClean="0"/>
              <a:t>(</a:t>
            </a:r>
            <a:r>
              <a:rPr lang="en-US" altLang="zh-TW" sz="2400" dirty="0"/>
              <a:t>3</a:t>
            </a:r>
            <a:r>
              <a:rPr lang="en-US" altLang="zh-TW" sz="2400" dirty="0" smtClean="0"/>
              <a:t>) expected </a:t>
            </a:r>
            <a:r>
              <a:rPr lang="en-US" altLang="zh-TW" sz="2400" dirty="0"/>
              <a:t>protocol to parse. </a:t>
            </a:r>
            <a:endParaRPr lang="en-US" altLang="zh-TW" sz="2400" dirty="0" smtClean="0"/>
          </a:p>
          <a:p>
            <a:endParaRPr lang="en-US" altLang="zh-TW" sz="2400" dirty="0"/>
          </a:p>
          <a:p>
            <a:r>
              <a:rPr lang="en-US" altLang="zh-TW" sz="2400" dirty="0" smtClean="0"/>
              <a:t>GPPI </a:t>
            </a:r>
            <a:r>
              <a:rPr lang="en-US" altLang="zh-TW" sz="2400" dirty="0"/>
              <a:t>output information </a:t>
            </a:r>
            <a:r>
              <a:rPr lang="en-US" altLang="zh-TW" sz="2400" dirty="0" smtClean="0"/>
              <a:t>includes </a:t>
            </a:r>
          </a:p>
          <a:p>
            <a:pPr marL="0" indent="0">
              <a:buNone/>
            </a:pPr>
            <a:r>
              <a:rPr lang="en-US" altLang="zh-TW" sz="2400" dirty="0" smtClean="0"/>
              <a:t>(</a:t>
            </a:r>
            <a:r>
              <a:rPr lang="en-US" altLang="zh-TW" sz="2400" dirty="0"/>
              <a:t>4) extracted packet header field values, plus the </a:t>
            </a:r>
            <a:r>
              <a:rPr lang="en-US" altLang="zh-TW" sz="2400" dirty="0" smtClean="0"/>
              <a:t>information needed </a:t>
            </a:r>
            <a:r>
              <a:rPr lang="en-US" altLang="zh-TW" sz="2400" dirty="0"/>
              <a:t>to parse the next protocol </a:t>
            </a:r>
            <a:r>
              <a:rPr lang="en-US" altLang="zh-TW" sz="2400" dirty="0" smtClean="0"/>
              <a:t>header</a:t>
            </a:r>
            <a:endParaRPr lang="en-US" altLang="zh-TW" sz="2400" dirty="0"/>
          </a:p>
          <a:p>
            <a:pPr marL="0" indent="0">
              <a:buNone/>
            </a:pPr>
            <a:r>
              <a:rPr lang="en-US" altLang="zh-TW" sz="2400" dirty="0" smtClean="0"/>
              <a:t>(5</a:t>
            </a:r>
            <a:r>
              <a:rPr lang="en-US" altLang="zh-TW" sz="2400" dirty="0"/>
              <a:t>) next header </a:t>
            </a:r>
            <a:r>
              <a:rPr lang="en-US" altLang="zh-TW" sz="2400" dirty="0" smtClean="0"/>
              <a:t>offset</a:t>
            </a:r>
          </a:p>
          <a:p>
            <a:pPr marL="0" indent="0">
              <a:buNone/>
            </a:pPr>
            <a:r>
              <a:rPr lang="en-US" altLang="zh-TW" sz="2400" dirty="0" smtClean="0"/>
              <a:t>(</a:t>
            </a:r>
            <a:r>
              <a:rPr lang="en-US" altLang="zh-TW" sz="2400" dirty="0"/>
              <a:t>6) type of the next protocol header.</a:t>
            </a:r>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10</a:t>
            </a:fld>
            <a:endParaRPr lang="en-US" altLang="zh-TW"/>
          </a:p>
        </p:txBody>
      </p:sp>
    </p:spTree>
    <p:extLst>
      <p:ext uri="{BB962C8B-B14F-4D97-AF65-F5344CB8AC3E}">
        <p14:creationId xmlns:p14="http://schemas.microsoft.com/office/powerpoint/2010/main" val="81369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400" dirty="0"/>
              <a:t>Protocol Analyzer architecture contains four basic </a:t>
            </a:r>
            <a:r>
              <a:rPr lang="en-US" altLang="zh-TW" sz="2400" dirty="0" smtClean="0"/>
              <a:t>block types</a:t>
            </a:r>
            <a:r>
              <a:rPr lang="en-US" altLang="zh-TW" sz="2400" dirty="0"/>
              <a:t>: (1) Data Extractors, (2) Next Protocol Decoder</a:t>
            </a:r>
            <a:r>
              <a:rPr lang="en-US" altLang="zh-TW" sz="2400" dirty="0" smtClean="0"/>
              <a:t>, (</a:t>
            </a:r>
            <a:r>
              <a:rPr lang="en-US" altLang="zh-TW" sz="2400" dirty="0"/>
              <a:t>3) Length Generator and (4) Adder</a:t>
            </a:r>
            <a:r>
              <a:rPr lang="en-US" altLang="zh-TW" sz="2400" dirty="0" smtClean="0"/>
              <a:t>.</a:t>
            </a:r>
          </a:p>
          <a:p>
            <a:endParaRPr lang="en-US" altLang="zh-TW" sz="2400" dirty="0"/>
          </a:p>
          <a:p>
            <a:r>
              <a:rPr lang="en-US" altLang="zh-TW" sz="2400" i="1" dirty="0"/>
              <a:t>Data Extractors </a:t>
            </a:r>
            <a:r>
              <a:rPr lang="en-US" altLang="zh-TW" sz="2400" dirty="0"/>
              <a:t>are used to extract packet data from a given offset. Data Extractors are configured with two parameters - </a:t>
            </a:r>
            <a:r>
              <a:rPr lang="en-US" altLang="zh-TW" sz="2400" i="1" dirty="0"/>
              <a:t>Extract Length </a:t>
            </a:r>
            <a:r>
              <a:rPr lang="en-US" altLang="zh-TW" sz="2400" dirty="0"/>
              <a:t>and </a:t>
            </a:r>
            <a:r>
              <a:rPr lang="en-US" altLang="zh-TW" sz="2400" i="1" dirty="0"/>
              <a:t>Extract Offset</a:t>
            </a:r>
            <a:r>
              <a:rPr lang="en-US" altLang="zh-TW" sz="2400" dirty="0"/>
              <a:t>. </a:t>
            </a:r>
            <a:endParaRPr lang="en-US" altLang="zh-TW" sz="2400" dirty="0" smtClean="0"/>
          </a:p>
          <a:p>
            <a:endParaRPr lang="en-US" altLang="zh-TW" sz="2400" dirty="0" smtClean="0"/>
          </a:p>
          <a:p>
            <a:r>
              <a:rPr lang="en-US" altLang="zh-TW" sz="2400" dirty="0" smtClean="0"/>
              <a:t>The </a:t>
            </a:r>
            <a:r>
              <a:rPr lang="en-US" altLang="zh-TW" sz="2400" dirty="0"/>
              <a:t>first parameter defines the number of extracted bytes from packet data. The offset of data within the </a:t>
            </a:r>
            <a:r>
              <a:rPr lang="en-US" altLang="zh-TW" sz="2400" dirty="0" smtClean="0"/>
              <a:t>packet is </a:t>
            </a:r>
            <a:r>
              <a:rPr lang="en-US" altLang="zh-TW" sz="2400" dirty="0"/>
              <a:t>computed as the sum of current header offset (a value </a:t>
            </a:r>
            <a:r>
              <a:rPr lang="en-US" altLang="zh-TW" sz="2400" dirty="0" smtClean="0"/>
              <a:t>from GPPI </a:t>
            </a:r>
            <a:r>
              <a:rPr lang="en-US" altLang="zh-TW" sz="2400" dirty="0"/>
              <a:t>interface) and the Extract Offset parameter.</a:t>
            </a:r>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11</a:t>
            </a:fld>
            <a:endParaRPr lang="en-US" altLang="zh-TW"/>
          </a:p>
        </p:txBody>
      </p:sp>
    </p:spTree>
    <p:extLst>
      <p:ext uri="{BB962C8B-B14F-4D97-AF65-F5344CB8AC3E}">
        <p14:creationId xmlns:p14="http://schemas.microsoft.com/office/powerpoint/2010/main" val="231117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400" i="1" dirty="0"/>
              <a:t>Next Protocol Decoder </a:t>
            </a:r>
            <a:r>
              <a:rPr lang="en-US" altLang="zh-TW" sz="2400" dirty="0"/>
              <a:t>is used to compute the next expected protocol. Its structure is fully dependent on the protocol </a:t>
            </a:r>
            <a:r>
              <a:rPr lang="en-US" altLang="zh-TW" sz="2400" dirty="0" smtClean="0"/>
              <a:t>header format</a:t>
            </a:r>
            <a:r>
              <a:rPr lang="en-US" altLang="zh-TW" sz="2400" dirty="0"/>
              <a:t>. </a:t>
            </a:r>
            <a:endParaRPr lang="en-US" altLang="zh-TW" sz="2400" dirty="0" smtClean="0"/>
          </a:p>
          <a:p>
            <a:endParaRPr lang="en-US" altLang="zh-TW" sz="2400" dirty="0"/>
          </a:p>
          <a:p>
            <a:r>
              <a:rPr lang="en-US" altLang="zh-TW" sz="2400" dirty="0" smtClean="0"/>
              <a:t>Generally</a:t>
            </a:r>
            <a:r>
              <a:rPr lang="en-US" altLang="zh-TW" sz="2400" dirty="0"/>
              <a:t>, it is a function converting some </a:t>
            </a:r>
            <a:r>
              <a:rPr lang="en-US" altLang="zh-TW" sz="2400" dirty="0" smtClean="0"/>
              <a:t>extracted packet </a:t>
            </a:r>
            <a:r>
              <a:rPr lang="en-US" altLang="zh-TW" sz="2400" dirty="0"/>
              <a:t>header bytes into an internal number representing </a:t>
            </a:r>
            <a:r>
              <a:rPr lang="en-US" altLang="zh-TW" sz="2400" dirty="0" smtClean="0"/>
              <a:t>the protocol </a:t>
            </a:r>
            <a:r>
              <a:rPr lang="en-US" altLang="zh-TW" sz="2400" dirty="0"/>
              <a:t>type</a:t>
            </a:r>
            <a:r>
              <a:rPr lang="en-US" altLang="zh-TW" sz="2400" dirty="0" smtClean="0"/>
              <a:t>.</a:t>
            </a:r>
          </a:p>
          <a:p>
            <a:endParaRPr lang="en-US" altLang="zh-TW" sz="2400" dirty="0"/>
          </a:p>
          <a:p>
            <a:r>
              <a:rPr lang="en-US" altLang="zh-TW" sz="2400" i="1" dirty="0"/>
              <a:t>Length Generator </a:t>
            </a:r>
            <a:r>
              <a:rPr lang="en-US" altLang="zh-TW" sz="2400" dirty="0"/>
              <a:t>block is used to compute the </a:t>
            </a:r>
            <a:r>
              <a:rPr lang="en-US" altLang="zh-TW" sz="2400" dirty="0" smtClean="0"/>
              <a:t>length of </a:t>
            </a:r>
            <a:r>
              <a:rPr lang="en-US" altLang="zh-TW" sz="2400" dirty="0"/>
              <a:t>current protocol header, so that it can be added to </a:t>
            </a:r>
            <a:r>
              <a:rPr lang="en-US" altLang="zh-TW" sz="2400" dirty="0" smtClean="0"/>
              <a:t>the Input </a:t>
            </a:r>
            <a:r>
              <a:rPr lang="en-US" altLang="zh-TW" sz="2400" dirty="0"/>
              <a:t>Offset signal to obtain the Output Offset signal, </a:t>
            </a:r>
            <a:r>
              <a:rPr lang="en-US" altLang="zh-TW" sz="2400" dirty="0" smtClean="0"/>
              <a:t>which represents </a:t>
            </a:r>
            <a:r>
              <a:rPr lang="en-US" altLang="zh-TW" sz="2400" dirty="0"/>
              <a:t>the start offset of the next protocol header.</a:t>
            </a:r>
          </a:p>
          <a:p>
            <a:endParaRPr lang="en-US" altLang="zh-TW" sz="2400" dirty="0"/>
          </a:p>
          <a:p>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12</a:t>
            </a:fld>
            <a:endParaRPr lang="en-US" altLang="zh-TW"/>
          </a:p>
        </p:txBody>
      </p:sp>
    </p:spTree>
    <p:extLst>
      <p:ext uri="{BB962C8B-B14F-4D97-AF65-F5344CB8AC3E}">
        <p14:creationId xmlns:p14="http://schemas.microsoft.com/office/powerpoint/2010/main" val="25522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Transformation from P4 to HFE M2</a:t>
            </a:r>
            <a:endParaRPr lang="zh-TW" altLang="en-US" dirty="0"/>
          </a:p>
        </p:txBody>
      </p:sp>
      <p:sp>
        <p:nvSpPr>
          <p:cNvPr id="3" name="內容版面配置區 2"/>
          <p:cNvSpPr>
            <a:spLocks noGrp="1"/>
          </p:cNvSpPr>
          <p:nvPr>
            <p:ph idx="1"/>
          </p:nvPr>
        </p:nvSpPr>
        <p:spPr/>
        <p:txBody>
          <a:bodyPr/>
          <a:lstStyle/>
          <a:p>
            <a:r>
              <a:rPr lang="en-US" altLang="zh-TW" sz="2400" dirty="0"/>
              <a:t>The </a:t>
            </a:r>
            <a:r>
              <a:rPr lang="en-US" altLang="zh-TW" sz="2400" dirty="0" smtClean="0"/>
              <a:t>transformation from </a:t>
            </a:r>
            <a:r>
              <a:rPr lang="en-US" altLang="zh-TW" sz="2400" dirty="0"/>
              <a:t>P4 to HFE M2 can be divided into two basic </a:t>
            </a:r>
            <a:r>
              <a:rPr lang="en-US" altLang="zh-TW" sz="2400" dirty="0" smtClean="0"/>
              <a:t>problems  </a:t>
            </a:r>
            <a:r>
              <a:rPr lang="en-US" altLang="zh-TW" sz="2400" dirty="0"/>
              <a:t>(1) Generating the protocol analyzers and (2) </a:t>
            </a:r>
            <a:r>
              <a:rPr lang="en-US" altLang="zh-TW" sz="2400" dirty="0" smtClean="0"/>
              <a:t>Generating the </a:t>
            </a:r>
            <a:r>
              <a:rPr lang="en-US" altLang="zh-TW" sz="2400" dirty="0"/>
              <a:t>processing chain. Inputs of the transformation process </a:t>
            </a:r>
            <a:r>
              <a:rPr lang="en-US" altLang="zh-TW" sz="2400" dirty="0" smtClean="0"/>
              <a:t>are Header </a:t>
            </a:r>
            <a:r>
              <a:rPr lang="en-US" altLang="zh-TW" sz="2400" dirty="0"/>
              <a:t>Format and </a:t>
            </a:r>
            <a:r>
              <a:rPr lang="en-US" altLang="zh-TW" sz="2400" i="1" dirty="0"/>
              <a:t>Parser Graph Representation</a:t>
            </a:r>
            <a:r>
              <a:rPr lang="en-US" altLang="zh-TW" sz="2400" dirty="0" smtClean="0"/>
              <a:t>.</a:t>
            </a:r>
          </a:p>
          <a:p>
            <a:endParaRPr lang="en-US" altLang="zh-TW" sz="2400" dirty="0"/>
          </a:p>
          <a:p>
            <a:r>
              <a:rPr lang="en-US" altLang="zh-TW" sz="2400" dirty="0"/>
              <a:t>We define the Parser Graph Representation (PGR) as </a:t>
            </a:r>
            <a:r>
              <a:rPr lang="en-US" altLang="zh-TW" sz="2400" dirty="0" smtClean="0"/>
              <a:t>an oriented </a:t>
            </a:r>
            <a:r>
              <a:rPr lang="en-US" altLang="zh-TW" sz="2400" dirty="0"/>
              <a:t>graph which is generated from the P4 Packet </a:t>
            </a:r>
            <a:r>
              <a:rPr lang="en-US" altLang="zh-TW" sz="2400" dirty="0" smtClean="0"/>
              <a:t>Parser description.</a:t>
            </a:r>
          </a:p>
          <a:p>
            <a:endParaRPr lang="en-US" altLang="zh-TW" sz="2400" dirty="0"/>
          </a:p>
          <a:p>
            <a:r>
              <a:rPr lang="en-US" altLang="zh-TW" sz="2400" dirty="0"/>
              <a:t>Each node (or state) represents one packet </a:t>
            </a:r>
            <a:r>
              <a:rPr lang="en-US" altLang="zh-TW" sz="2400" dirty="0" smtClean="0"/>
              <a:t>header and </a:t>
            </a:r>
            <a:r>
              <a:rPr lang="en-US" altLang="zh-TW" sz="2400" dirty="0"/>
              <a:t>each transition represents the next parsed protocol header</a:t>
            </a:r>
            <a:r>
              <a:rPr lang="en-US" altLang="zh-TW" sz="2400" dirty="0" smtClean="0"/>
              <a:t>. Each </a:t>
            </a:r>
            <a:r>
              <a:rPr lang="en-US" altLang="zh-TW" sz="2400" dirty="0"/>
              <a:t>transition is taken based on the parsed data. Condition </a:t>
            </a:r>
            <a:r>
              <a:rPr lang="en-US" altLang="zh-TW" sz="2400" dirty="0" smtClean="0"/>
              <a:t>of a </a:t>
            </a:r>
            <a:r>
              <a:rPr lang="en-US" altLang="zh-TW" sz="2400" dirty="0"/>
              <a:t>transition is inferred from the P4 Packet Parser description.</a:t>
            </a:r>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13</a:t>
            </a:fld>
            <a:endParaRPr lang="en-US" altLang="zh-TW"/>
          </a:p>
        </p:txBody>
      </p:sp>
    </p:spTree>
    <p:extLst>
      <p:ext uri="{BB962C8B-B14F-4D97-AF65-F5344CB8AC3E}">
        <p14:creationId xmlns:p14="http://schemas.microsoft.com/office/powerpoint/2010/main" val="77713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300" dirty="0"/>
              <a:t>Loop edge represents situation when we want to support </a:t>
            </a:r>
            <a:r>
              <a:rPr lang="en-US" altLang="zh-TW" sz="2300" dirty="0" smtClean="0"/>
              <a:t>more protocols </a:t>
            </a:r>
            <a:r>
              <a:rPr lang="en-US" altLang="zh-TW" sz="2300" dirty="0"/>
              <a:t>of the same type in protocol stack (like VLAN </a:t>
            </a:r>
            <a:r>
              <a:rPr lang="en-US" altLang="zh-TW" sz="2300" dirty="0" smtClean="0"/>
              <a:t>or MPLS </a:t>
            </a:r>
            <a:r>
              <a:rPr lang="en-US" altLang="zh-TW" sz="2300" dirty="0"/>
              <a:t>stacking, for example</a:t>
            </a:r>
            <a:r>
              <a:rPr lang="en-US" altLang="zh-TW" sz="2300" dirty="0" smtClean="0"/>
              <a:t>).</a:t>
            </a:r>
          </a:p>
          <a:p>
            <a:endParaRPr lang="en-US" altLang="zh-TW" sz="2300" dirty="0"/>
          </a:p>
          <a:p>
            <a:r>
              <a:rPr lang="en-US" altLang="zh-TW" sz="2300" dirty="0"/>
              <a:t>Each non-finite state contains additional transition to the </a:t>
            </a:r>
            <a:r>
              <a:rPr lang="en-US" altLang="zh-TW" sz="2300" i="1" dirty="0"/>
              <a:t>Unknown</a:t>
            </a:r>
            <a:r>
              <a:rPr lang="en-US" altLang="zh-TW" sz="2300" dirty="0"/>
              <a:t> state. This state is not explicitly described in P4 program but it is implicitly required by the parser. </a:t>
            </a:r>
            <a:endParaRPr lang="en-US" altLang="zh-TW" sz="2300" dirty="0" smtClean="0"/>
          </a:p>
          <a:p>
            <a:endParaRPr lang="en-US" altLang="zh-TW" sz="2300" dirty="0"/>
          </a:p>
          <a:p>
            <a:r>
              <a:rPr lang="en-US" altLang="zh-TW" sz="2300" dirty="0" smtClean="0"/>
              <a:t>It </a:t>
            </a:r>
            <a:r>
              <a:rPr lang="en-US" altLang="zh-TW" sz="2300" dirty="0"/>
              <a:t>represents the situation when no value </a:t>
            </a:r>
            <a:r>
              <a:rPr lang="en-US" altLang="zh-TW" sz="2300" dirty="0" smtClean="0"/>
              <a:t>matches the </a:t>
            </a:r>
            <a:r>
              <a:rPr lang="en-US" altLang="zh-TW" sz="2300" dirty="0"/>
              <a:t>actual set of transition conditions (e.g. we cannot </a:t>
            </a:r>
            <a:r>
              <a:rPr lang="en-US" altLang="zh-TW" sz="2300" dirty="0" smtClean="0"/>
              <a:t>continue in </a:t>
            </a:r>
            <a:r>
              <a:rPr lang="en-US" altLang="zh-TW" sz="2300" dirty="0"/>
              <a:t>the parsing of next protocol header</a:t>
            </a:r>
            <a:r>
              <a:rPr lang="en-US" altLang="zh-TW" sz="2300" dirty="0" smtClean="0"/>
              <a:t>).</a:t>
            </a:r>
          </a:p>
          <a:p>
            <a:endParaRPr lang="en-US" altLang="zh-TW" sz="2300" dirty="0"/>
          </a:p>
          <a:p>
            <a:r>
              <a:rPr lang="en-US" altLang="zh-TW" sz="2300" dirty="0"/>
              <a:t>The PGR representation is built from a P4 Packer Parser description using the depth-first search (DFS) algorithm.</a:t>
            </a:r>
            <a:endParaRPr lang="zh-TW" altLang="en-US" sz="2300" dirty="0"/>
          </a:p>
          <a:p>
            <a:endParaRPr lang="zh-TW" altLang="en-US" sz="23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14</a:t>
            </a:fld>
            <a:endParaRPr lang="en-US" altLang="zh-TW"/>
          </a:p>
        </p:txBody>
      </p:sp>
    </p:spTree>
    <p:extLst>
      <p:ext uri="{BB962C8B-B14F-4D97-AF65-F5344CB8AC3E}">
        <p14:creationId xmlns:p14="http://schemas.microsoft.com/office/powerpoint/2010/main" val="2679302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15</a:t>
            </a:fld>
            <a:endParaRPr lang="en-US" altLang="zh-TW"/>
          </a:p>
        </p:txBody>
      </p:sp>
      <p:pic>
        <p:nvPicPr>
          <p:cNvPr id="6" name="圖片 5"/>
          <p:cNvPicPr>
            <a:picLocks noChangeAspect="1"/>
          </p:cNvPicPr>
          <p:nvPr/>
        </p:nvPicPr>
        <p:blipFill>
          <a:blip r:embed="rId2"/>
          <a:stretch>
            <a:fillRect/>
          </a:stretch>
        </p:blipFill>
        <p:spPr>
          <a:xfrm>
            <a:off x="2243482" y="826936"/>
            <a:ext cx="7800823" cy="5059554"/>
          </a:xfrm>
          <a:prstGeom prst="rect">
            <a:avLst/>
          </a:prstGeom>
        </p:spPr>
      </p:pic>
    </p:spTree>
    <p:extLst>
      <p:ext uri="{BB962C8B-B14F-4D97-AF65-F5344CB8AC3E}">
        <p14:creationId xmlns:p14="http://schemas.microsoft.com/office/powerpoint/2010/main" val="161753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Generate Protocol Analyzer block</a:t>
            </a:r>
            <a:endParaRPr lang="zh-TW" altLang="en-US" dirty="0"/>
          </a:p>
        </p:txBody>
      </p:sp>
      <p:sp>
        <p:nvSpPr>
          <p:cNvPr id="3" name="內容版面配置區 2"/>
          <p:cNvSpPr>
            <a:spLocks noGrp="1"/>
          </p:cNvSpPr>
          <p:nvPr>
            <p:ph idx="1"/>
          </p:nvPr>
        </p:nvSpPr>
        <p:spPr/>
        <p:txBody>
          <a:bodyPr/>
          <a:lstStyle/>
          <a:p>
            <a:r>
              <a:rPr lang="en-US" altLang="zh-TW" sz="2400" dirty="0"/>
              <a:t>The </a:t>
            </a:r>
            <a:r>
              <a:rPr lang="en-US" altLang="zh-TW" sz="2400" i="1" dirty="0"/>
              <a:t>Length Generator </a:t>
            </a:r>
            <a:r>
              <a:rPr lang="en-US" altLang="zh-TW" sz="2400" dirty="0"/>
              <a:t>block is derived directly from </a:t>
            </a:r>
            <a:r>
              <a:rPr lang="en-US" altLang="zh-TW" sz="2400" dirty="0" smtClean="0"/>
              <a:t>P4 Header </a:t>
            </a:r>
            <a:r>
              <a:rPr lang="en-US" altLang="zh-TW" sz="2400" dirty="0"/>
              <a:t>Description. It can be either a constant in case </a:t>
            </a:r>
            <a:r>
              <a:rPr lang="en-US" altLang="zh-TW" sz="2400" dirty="0" smtClean="0"/>
              <a:t>of constant </a:t>
            </a:r>
            <a:r>
              <a:rPr lang="en-US" altLang="zh-TW" sz="2400" dirty="0"/>
              <a:t>length header, or a </a:t>
            </a:r>
            <a:r>
              <a:rPr lang="en-US" altLang="zh-TW" sz="2400" dirty="0" smtClean="0"/>
              <a:t>formula </a:t>
            </a:r>
            <a:r>
              <a:rPr lang="en-US" altLang="zh-TW" sz="2400" dirty="0"/>
              <a:t>in </a:t>
            </a:r>
            <a:r>
              <a:rPr lang="en-US" altLang="zh-TW" sz="2400" dirty="0" smtClean="0"/>
              <a:t>case of </a:t>
            </a:r>
            <a:r>
              <a:rPr lang="en-US" altLang="zh-TW" sz="2400" dirty="0"/>
              <a:t>variable length header</a:t>
            </a:r>
            <a:r>
              <a:rPr lang="en-US" altLang="zh-TW" sz="2400" dirty="0" smtClean="0"/>
              <a:t>.</a:t>
            </a:r>
          </a:p>
          <a:p>
            <a:endParaRPr lang="en-US" altLang="zh-TW" sz="2400" dirty="0"/>
          </a:p>
          <a:p>
            <a:r>
              <a:rPr lang="en-US" altLang="zh-TW" sz="2400" dirty="0"/>
              <a:t>The </a:t>
            </a:r>
            <a:r>
              <a:rPr lang="en-US" altLang="zh-TW" sz="2400" i="1" dirty="0"/>
              <a:t>Next Protocol Decoder </a:t>
            </a:r>
            <a:r>
              <a:rPr lang="en-US" altLang="zh-TW" sz="2400" dirty="0"/>
              <a:t>is also generated from the </a:t>
            </a:r>
            <a:r>
              <a:rPr lang="en-US" altLang="zh-TW" sz="2400" dirty="0" smtClean="0"/>
              <a:t>P4 Packet </a:t>
            </a:r>
            <a:r>
              <a:rPr lang="en-US" altLang="zh-TW" sz="2400" dirty="0"/>
              <a:t>Parser description. Each transition from the parser </a:t>
            </a:r>
            <a:r>
              <a:rPr lang="en-US" altLang="zh-TW" sz="2400" dirty="0" smtClean="0"/>
              <a:t>state is </a:t>
            </a:r>
            <a:r>
              <a:rPr lang="en-US" altLang="zh-TW" sz="2400" dirty="0"/>
              <a:t>described in the P4 switch statement by the tuple </a:t>
            </a:r>
            <a:r>
              <a:rPr lang="en-US" altLang="zh-TW" sz="2400" i="1" dirty="0"/>
              <a:t>(value</a:t>
            </a:r>
            <a:r>
              <a:rPr lang="en-US" altLang="zh-TW" sz="2400" i="1" dirty="0" smtClean="0"/>
              <a:t>, next </a:t>
            </a:r>
            <a:r>
              <a:rPr lang="en-US" altLang="zh-TW" sz="2400" i="1" dirty="0"/>
              <a:t>state</a:t>
            </a:r>
            <a:r>
              <a:rPr lang="en-US" altLang="zh-TW" sz="2400" i="1" dirty="0" smtClean="0"/>
              <a:t>).</a:t>
            </a:r>
          </a:p>
          <a:p>
            <a:endParaRPr lang="en-US" altLang="zh-TW" sz="2400" i="1" dirty="0"/>
          </a:p>
          <a:p>
            <a:r>
              <a:rPr lang="en-US" altLang="zh-TW" sz="2400" dirty="0"/>
              <a:t>Therefore we can implement Protocol Decoder by </a:t>
            </a:r>
            <a:r>
              <a:rPr lang="en-US" altLang="zh-TW" sz="2400" dirty="0" smtClean="0"/>
              <a:t>a multiplexer </a:t>
            </a:r>
            <a:r>
              <a:rPr lang="en-US" altLang="zh-TW" sz="2400" dirty="0"/>
              <a:t>which selects the next protocol based on </a:t>
            </a:r>
            <a:r>
              <a:rPr lang="en-US" altLang="zh-TW" sz="2400" dirty="0" smtClean="0"/>
              <a:t>currently parsed </a:t>
            </a:r>
            <a:r>
              <a:rPr lang="en-US" altLang="zh-TW" sz="2400" dirty="0"/>
              <a:t>values. The protocol headers that follow the </a:t>
            </a:r>
            <a:r>
              <a:rPr lang="en-US" altLang="zh-TW" sz="2400" dirty="0" smtClean="0"/>
              <a:t>currently parsed </a:t>
            </a:r>
            <a:r>
              <a:rPr lang="en-US" altLang="zh-TW" sz="2400" dirty="0"/>
              <a:t>header are found in PGR.</a:t>
            </a:r>
          </a:p>
          <a:p>
            <a:endParaRPr lang="en-US" altLang="zh-TW" sz="2400" dirty="0"/>
          </a:p>
          <a:p>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16</a:t>
            </a:fld>
            <a:endParaRPr lang="en-US" altLang="zh-TW"/>
          </a:p>
        </p:txBody>
      </p:sp>
    </p:spTree>
    <p:extLst>
      <p:ext uri="{BB962C8B-B14F-4D97-AF65-F5344CB8AC3E}">
        <p14:creationId xmlns:p14="http://schemas.microsoft.com/office/powerpoint/2010/main" val="3255181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en-US" altLang="zh-TW" sz="2400" i="1" dirty="0" smtClean="0"/>
          </a:p>
          <a:p>
            <a:r>
              <a:rPr lang="en-US" altLang="zh-TW" sz="2400" i="1" dirty="0" smtClean="0"/>
              <a:t>Adder</a:t>
            </a:r>
            <a:r>
              <a:rPr lang="en-US" altLang="zh-TW" sz="2400" dirty="0" smtClean="0"/>
              <a:t> </a:t>
            </a:r>
            <a:r>
              <a:rPr lang="en-US" altLang="zh-TW" sz="2400" dirty="0"/>
              <a:t>is a static block common to all Protocol Analyzers</a:t>
            </a:r>
            <a:r>
              <a:rPr lang="en-US" altLang="zh-TW" sz="2400" dirty="0" smtClean="0"/>
              <a:t>.</a:t>
            </a:r>
          </a:p>
          <a:p>
            <a:endParaRPr lang="en-US" altLang="zh-TW" sz="2400" dirty="0"/>
          </a:p>
          <a:p>
            <a:r>
              <a:rPr lang="en-US" altLang="zh-TW" sz="2400" i="1" dirty="0" smtClean="0"/>
              <a:t>Data Extractor </a:t>
            </a:r>
            <a:r>
              <a:rPr lang="en-US" altLang="zh-TW" sz="2400" dirty="0"/>
              <a:t>blocks are </a:t>
            </a:r>
            <a:r>
              <a:rPr lang="en-US" altLang="zh-TW" sz="2400" dirty="0" err="1"/>
              <a:t>parameterizable</a:t>
            </a:r>
            <a:r>
              <a:rPr lang="en-US" altLang="zh-TW" sz="2400" dirty="0"/>
              <a:t> units which can be used in all Protocol Analyzers without any change, only by setting the parameters to match the target protocol. </a:t>
            </a:r>
            <a:r>
              <a:rPr lang="en-US" altLang="zh-TW" sz="2400" dirty="0" smtClean="0"/>
              <a:t>Both Extract </a:t>
            </a:r>
            <a:r>
              <a:rPr lang="en-US" altLang="zh-TW" sz="2400" dirty="0"/>
              <a:t>Length and Extract Offset parameters are directly derived from the P4 description</a:t>
            </a:r>
            <a:r>
              <a:rPr lang="en-US" altLang="zh-TW" sz="2400" dirty="0" smtClean="0"/>
              <a:t>.</a:t>
            </a:r>
          </a:p>
          <a:p>
            <a:endParaRPr lang="en-US" altLang="zh-TW" sz="24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17</a:t>
            </a:fld>
            <a:endParaRPr lang="en-US" altLang="zh-TW"/>
          </a:p>
        </p:txBody>
      </p:sp>
    </p:spTree>
    <p:extLst>
      <p:ext uri="{BB962C8B-B14F-4D97-AF65-F5344CB8AC3E}">
        <p14:creationId xmlns:p14="http://schemas.microsoft.com/office/powerpoint/2010/main" val="1887720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Processing Chain</a:t>
            </a:r>
            <a:endParaRPr lang="zh-TW" altLang="en-US" dirty="0"/>
          </a:p>
        </p:txBody>
      </p:sp>
      <p:sp>
        <p:nvSpPr>
          <p:cNvPr id="3" name="內容版面配置區 2"/>
          <p:cNvSpPr>
            <a:spLocks noGrp="1"/>
          </p:cNvSpPr>
          <p:nvPr>
            <p:ph idx="1"/>
          </p:nvPr>
        </p:nvSpPr>
        <p:spPr/>
        <p:txBody>
          <a:bodyPr/>
          <a:lstStyle/>
          <a:p>
            <a:r>
              <a:rPr lang="en-US" altLang="zh-TW" sz="2400" dirty="0"/>
              <a:t>Generation of the processing chain uses PGR as an input</a:t>
            </a:r>
            <a:r>
              <a:rPr lang="en-US" altLang="zh-TW" sz="2400" dirty="0" smtClean="0"/>
              <a:t>. The </a:t>
            </a:r>
            <a:r>
              <a:rPr lang="en-US" altLang="zh-TW" sz="2400" dirty="0"/>
              <a:t>key problem is to identify a place for insertion of </a:t>
            </a:r>
            <a:r>
              <a:rPr lang="en-US" altLang="zh-TW" sz="2400" dirty="0" smtClean="0"/>
              <a:t>each protocol </a:t>
            </a:r>
            <a:r>
              <a:rPr lang="en-US" altLang="zh-TW" sz="2400" dirty="0"/>
              <a:t>analyzer in the processing chain</a:t>
            </a:r>
            <a:r>
              <a:rPr lang="en-US" altLang="zh-TW" sz="2400" dirty="0" smtClean="0"/>
              <a:t>.</a:t>
            </a:r>
          </a:p>
          <a:p>
            <a:endParaRPr lang="en-US" altLang="zh-TW" sz="2400" dirty="0"/>
          </a:p>
          <a:p>
            <a:r>
              <a:rPr lang="en-US" altLang="zh-TW" sz="2400" dirty="0"/>
              <a:t>Our task is to identify the longest </a:t>
            </a:r>
            <a:r>
              <a:rPr lang="en-US" altLang="zh-TW" sz="2400" dirty="0" smtClean="0"/>
              <a:t>paths to </a:t>
            </a:r>
            <a:r>
              <a:rPr lang="en-US" altLang="zh-TW" sz="2400" dirty="0"/>
              <a:t>each node in a PGR. Length of the longest path from </a:t>
            </a:r>
            <a:r>
              <a:rPr lang="en-US" altLang="zh-TW" sz="2400" dirty="0" smtClean="0"/>
              <a:t>root to </a:t>
            </a:r>
            <a:r>
              <a:rPr lang="en-US" altLang="zh-TW" sz="2400" dirty="0"/>
              <a:t>a node represents a position in the processing chain</a:t>
            </a:r>
            <a:r>
              <a:rPr lang="en-US" altLang="zh-TW" sz="2400" dirty="0" smtClean="0"/>
              <a:t>.</a:t>
            </a:r>
          </a:p>
          <a:p>
            <a:endParaRPr lang="en-US" altLang="zh-TW" sz="2400" dirty="0"/>
          </a:p>
          <a:p>
            <a:r>
              <a:rPr lang="en-US" altLang="zh-TW" sz="2400" dirty="0"/>
              <a:t>If </a:t>
            </a:r>
            <a:r>
              <a:rPr lang="en-US" altLang="zh-TW" sz="2400" dirty="0" smtClean="0"/>
              <a:t>we have </a:t>
            </a:r>
            <a:r>
              <a:rPr lang="en-US" altLang="zh-TW" sz="2400" dirty="0"/>
              <a:t>several nodes on the same level, we connect </a:t>
            </a:r>
            <a:r>
              <a:rPr lang="en-US" altLang="zh-TW" sz="2400" dirty="0" smtClean="0"/>
              <a:t>protocol analyzers </a:t>
            </a:r>
            <a:r>
              <a:rPr lang="en-US" altLang="zh-TW" sz="2400" dirty="0"/>
              <a:t>in series with arbitrary ordering.</a:t>
            </a:r>
            <a:endParaRPr lang="zh-TW" altLang="en-US" sz="2400" dirty="0" smtClean="0"/>
          </a:p>
          <a:p>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18</a:t>
            </a:fld>
            <a:endParaRPr lang="en-US" altLang="zh-TW"/>
          </a:p>
        </p:txBody>
      </p:sp>
    </p:spTree>
    <p:extLst>
      <p:ext uri="{BB962C8B-B14F-4D97-AF65-F5344CB8AC3E}">
        <p14:creationId xmlns:p14="http://schemas.microsoft.com/office/powerpoint/2010/main" val="1527469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19</a:t>
            </a:fld>
            <a:endParaRPr lang="en-US" altLang="zh-TW"/>
          </a:p>
        </p:txBody>
      </p:sp>
      <p:pic>
        <p:nvPicPr>
          <p:cNvPr id="6" name="圖片 5"/>
          <p:cNvPicPr>
            <a:picLocks noChangeAspect="1"/>
          </p:cNvPicPr>
          <p:nvPr/>
        </p:nvPicPr>
        <p:blipFill>
          <a:blip r:embed="rId2"/>
          <a:stretch>
            <a:fillRect/>
          </a:stretch>
        </p:blipFill>
        <p:spPr>
          <a:xfrm>
            <a:off x="2185372" y="1734237"/>
            <a:ext cx="7922856" cy="3648796"/>
          </a:xfrm>
          <a:prstGeom prst="rect">
            <a:avLst/>
          </a:prstGeom>
        </p:spPr>
      </p:pic>
    </p:spTree>
    <p:extLst>
      <p:ext uri="{BB962C8B-B14F-4D97-AF65-F5344CB8AC3E}">
        <p14:creationId xmlns:p14="http://schemas.microsoft.com/office/powerpoint/2010/main" val="246056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400" dirty="0"/>
              <a:t>P4: Programming Protocol-independent Packet Processors makes a step forward and evades the limitation of fixed protocol </a:t>
            </a:r>
            <a:r>
              <a:rPr lang="en-US" altLang="zh-TW" sz="2400" dirty="0" smtClean="0"/>
              <a:t>set. It </a:t>
            </a:r>
            <a:r>
              <a:rPr lang="en-US" altLang="zh-TW" sz="2400" dirty="0"/>
              <a:t>defines a way to configure the </a:t>
            </a:r>
            <a:r>
              <a:rPr lang="en-US" altLang="zh-TW" sz="2400" dirty="0" smtClean="0"/>
              <a:t>packet parsing </a:t>
            </a:r>
            <a:r>
              <a:rPr lang="en-US" altLang="zh-TW" sz="2400" dirty="0"/>
              <a:t>functionality of switches at runtime</a:t>
            </a:r>
            <a:r>
              <a:rPr lang="en-US" altLang="zh-TW" sz="2400" dirty="0" smtClean="0"/>
              <a:t>.</a:t>
            </a:r>
          </a:p>
          <a:p>
            <a:endParaRPr lang="en-US" altLang="zh-TW" sz="2400" dirty="0"/>
          </a:p>
          <a:p>
            <a:r>
              <a:rPr lang="en-US" altLang="zh-TW" sz="2400" dirty="0"/>
              <a:t>It is </a:t>
            </a:r>
            <a:r>
              <a:rPr lang="en-US" altLang="zh-TW" sz="2400" dirty="0" smtClean="0"/>
              <a:t>envisioned that </a:t>
            </a:r>
            <a:r>
              <a:rPr lang="en-US" altLang="zh-TW" sz="2400" dirty="0"/>
              <a:t>a P4-capable switch translates this </a:t>
            </a:r>
            <a:r>
              <a:rPr lang="en-US" altLang="zh-TW" sz="2400" dirty="0" smtClean="0"/>
              <a:t>platform-independent parser </a:t>
            </a:r>
            <a:r>
              <a:rPr lang="en-US" altLang="zh-TW" sz="2400" dirty="0"/>
              <a:t>description into a representation that fits the </a:t>
            </a:r>
            <a:r>
              <a:rPr lang="en-US" altLang="zh-TW" sz="2400" dirty="0" smtClean="0"/>
              <a:t>actual hardware </a:t>
            </a:r>
            <a:r>
              <a:rPr lang="en-US" altLang="zh-TW" sz="2400" dirty="0"/>
              <a:t>resources of the switch</a:t>
            </a:r>
            <a:r>
              <a:rPr lang="en-US" altLang="zh-TW" sz="2400" dirty="0" smtClean="0"/>
              <a:t>.</a:t>
            </a:r>
          </a:p>
          <a:p>
            <a:endParaRPr lang="en-US" altLang="zh-TW" sz="2400" dirty="0"/>
          </a:p>
          <a:p>
            <a:r>
              <a:rPr lang="en-US" altLang="zh-TW" sz="2400" dirty="0"/>
              <a:t>We contribute </a:t>
            </a:r>
            <a:r>
              <a:rPr lang="en-US" altLang="zh-TW" sz="2400" dirty="0" smtClean="0"/>
              <a:t>towards the </a:t>
            </a:r>
            <a:r>
              <a:rPr lang="en-US" altLang="zh-TW" sz="2400" dirty="0"/>
              <a:t>vision of P4 by designing and evaluating a generator </a:t>
            </a:r>
            <a:r>
              <a:rPr lang="en-US" altLang="zh-TW" sz="2400" dirty="0" smtClean="0"/>
              <a:t>of high-speed </a:t>
            </a:r>
            <a:r>
              <a:rPr lang="en-US" altLang="zh-TW" sz="2400" dirty="0"/>
              <a:t>packet parser suitable for FPGAs. The </a:t>
            </a:r>
            <a:r>
              <a:rPr lang="en-US" altLang="zh-TW" sz="2400" dirty="0" smtClean="0"/>
              <a:t>generator’s output </a:t>
            </a:r>
            <a:r>
              <a:rPr lang="en-US" altLang="zh-TW" sz="2400" dirty="0"/>
              <a:t>is a </a:t>
            </a:r>
            <a:r>
              <a:rPr lang="en-US" altLang="zh-TW" sz="2400" dirty="0" err="1"/>
              <a:t>synthetizable</a:t>
            </a:r>
            <a:r>
              <a:rPr lang="en-US" altLang="zh-TW" sz="2400" dirty="0"/>
              <a:t> VHDL code that performs </a:t>
            </a:r>
            <a:r>
              <a:rPr lang="en-US" altLang="zh-TW" sz="2400" dirty="0" smtClean="0"/>
              <a:t>packet parsing </a:t>
            </a:r>
            <a:r>
              <a:rPr lang="en-US" altLang="zh-TW" sz="2400" dirty="0"/>
              <a:t>as defined by the P4 program.</a:t>
            </a:r>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2</a:t>
            </a:fld>
            <a:endParaRPr lang="en-US" altLang="zh-TW"/>
          </a:p>
        </p:txBody>
      </p:sp>
    </p:spTree>
    <p:extLst>
      <p:ext uri="{BB962C8B-B14F-4D97-AF65-F5344CB8AC3E}">
        <p14:creationId xmlns:p14="http://schemas.microsoft.com/office/powerpoint/2010/main" val="2712419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20</a:t>
            </a:fld>
            <a:endParaRPr lang="en-US" altLang="zh-TW"/>
          </a:p>
        </p:txBody>
      </p:sp>
      <p:pic>
        <p:nvPicPr>
          <p:cNvPr id="6" name="圖片 5"/>
          <p:cNvPicPr>
            <a:picLocks noChangeAspect="1"/>
          </p:cNvPicPr>
          <p:nvPr/>
        </p:nvPicPr>
        <p:blipFill>
          <a:blip r:embed="rId2"/>
          <a:stretch>
            <a:fillRect/>
          </a:stretch>
        </p:blipFill>
        <p:spPr>
          <a:xfrm>
            <a:off x="501209" y="372211"/>
            <a:ext cx="5082980" cy="6165114"/>
          </a:xfrm>
          <a:prstGeom prst="rect">
            <a:avLst/>
          </a:prstGeom>
        </p:spPr>
      </p:pic>
      <p:pic>
        <p:nvPicPr>
          <p:cNvPr id="7" name="圖片 6"/>
          <p:cNvPicPr>
            <a:picLocks noChangeAspect="1"/>
          </p:cNvPicPr>
          <p:nvPr/>
        </p:nvPicPr>
        <p:blipFill>
          <a:blip r:embed="rId3"/>
          <a:stretch>
            <a:fillRect/>
          </a:stretch>
        </p:blipFill>
        <p:spPr>
          <a:xfrm>
            <a:off x="6240264" y="509383"/>
            <a:ext cx="4595258" cy="5890770"/>
          </a:xfrm>
          <a:prstGeom prst="rect">
            <a:avLst/>
          </a:prstGeom>
        </p:spPr>
      </p:pic>
    </p:spTree>
    <p:extLst>
      <p:ext uri="{BB962C8B-B14F-4D97-AF65-F5344CB8AC3E}">
        <p14:creationId xmlns:p14="http://schemas.microsoft.com/office/powerpoint/2010/main" val="2246802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Optimizations</a:t>
            </a:r>
            <a:endParaRPr lang="zh-TW" altLang="en-US" dirty="0"/>
          </a:p>
        </p:txBody>
      </p:sp>
      <p:sp>
        <p:nvSpPr>
          <p:cNvPr id="3" name="內容版面配置區 2"/>
          <p:cNvSpPr>
            <a:spLocks noGrp="1"/>
          </p:cNvSpPr>
          <p:nvPr>
            <p:ph idx="1"/>
          </p:nvPr>
        </p:nvSpPr>
        <p:spPr/>
        <p:txBody>
          <a:bodyPr/>
          <a:lstStyle/>
          <a:p>
            <a:r>
              <a:rPr lang="en-US" altLang="zh-TW" sz="2400" dirty="0"/>
              <a:t>The first optimization is related to protocol analyzers’ </a:t>
            </a:r>
            <a:r>
              <a:rPr lang="en-US" altLang="zh-TW" sz="2400" dirty="0" smtClean="0"/>
              <a:t>GPPI interface</a:t>
            </a:r>
            <a:r>
              <a:rPr lang="en-US" altLang="zh-TW" sz="2400" dirty="0"/>
              <a:t>. The key idea is to optimize width of the offset </a:t>
            </a:r>
            <a:r>
              <a:rPr lang="en-US" altLang="zh-TW" sz="2400" dirty="0" smtClean="0"/>
              <a:t>bus which </a:t>
            </a:r>
            <a:r>
              <a:rPr lang="en-US" altLang="zh-TW" sz="2400" dirty="0"/>
              <a:t>is used for signalization of protocol header start (</a:t>
            </a:r>
            <a:r>
              <a:rPr lang="en-US" altLang="zh-TW" sz="2400" dirty="0" smtClean="0"/>
              <a:t>Input Offset </a:t>
            </a:r>
            <a:r>
              <a:rPr lang="en-US" altLang="zh-TW" sz="2400" dirty="0"/>
              <a:t>and Output Offset signals</a:t>
            </a:r>
            <a:r>
              <a:rPr lang="en-US" altLang="zh-TW" sz="2400" dirty="0" smtClean="0"/>
              <a:t>).</a:t>
            </a:r>
          </a:p>
          <a:p>
            <a:endParaRPr lang="en-US" altLang="zh-TW" sz="2400" dirty="0"/>
          </a:p>
          <a:p>
            <a:r>
              <a:rPr lang="en-US" altLang="zh-TW" sz="2400" dirty="0"/>
              <a:t>The reason for this optimization is that protocol stack is </a:t>
            </a:r>
            <a:r>
              <a:rPr lang="en-US" altLang="zh-TW" sz="2400" dirty="0" smtClean="0"/>
              <a:t>being analyzed </a:t>
            </a:r>
            <a:r>
              <a:rPr lang="en-US" altLang="zh-TW" sz="2400" dirty="0"/>
              <a:t>in a sequential manner within the packet. </a:t>
            </a:r>
            <a:r>
              <a:rPr lang="en-US" altLang="zh-TW" sz="2400" dirty="0" smtClean="0"/>
              <a:t>Therefore, the </a:t>
            </a:r>
            <a:r>
              <a:rPr lang="en-US" altLang="zh-TW" sz="2400" dirty="0"/>
              <a:t>width of offset bus can increase in a sequential manner </a:t>
            </a:r>
            <a:r>
              <a:rPr lang="en-US" altLang="zh-TW" sz="2400" dirty="0" smtClean="0"/>
              <a:t>too – </a:t>
            </a:r>
            <a:r>
              <a:rPr lang="en-US" altLang="zh-TW" sz="2400" dirty="0"/>
              <a:t>it is unnecessary to implement all logic (adders etc.) at </a:t>
            </a:r>
            <a:r>
              <a:rPr lang="en-US" altLang="zh-TW" sz="2400" dirty="0" smtClean="0"/>
              <a:t>full data </a:t>
            </a:r>
            <a:r>
              <a:rPr lang="en-US" altLang="zh-TW" sz="2400" dirty="0"/>
              <a:t>width</a:t>
            </a:r>
            <a:r>
              <a:rPr lang="en-US" altLang="zh-TW" sz="2400" dirty="0" smtClean="0"/>
              <a:t>.</a:t>
            </a:r>
          </a:p>
          <a:p>
            <a:endParaRPr lang="en-US" altLang="zh-TW" sz="2400" dirty="0"/>
          </a:p>
          <a:p>
            <a:r>
              <a:rPr lang="en-US" altLang="zh-TW" sz="2400" dirty="0"/>
              <a:t>The bus width parameter is inferred from </a:t>
            </a:r>
            <a:r>
              <a:rPr lang="en-US" altLang="zh-TW" sz="2400" dirty="0" smtClean="0"/>
              <a:t>maximal protocol </a:t>
            </a:r>
            <a:r>
              <a:rPr lang="en-US" altLang="zh-TW" sz="2400" dirty="0"/>
              <a:t>header lengths during translation. The bus width </a:t>
            </a:r>
            <a:r>
              <a:rPr lang="en-US" altLang="zh-TW" sz="2400" dirty="0" smtClean="0"/>
              <a:t>on each </a:t>
            </a:r>
            <a:r>
              <a:rPr lang="en-US" altLang="zh-TW" sz="2400" dirty="0"/>
              <a:t>level is computed as a binary logarithm of the sum of </a:t>
            </a:r>
            <a:r>
              <a:rPr lang="en-US" altLang="zh-TW" sz="2400" dirty="0" smtClean="0"/>
              <a:t>all preceding </a:t>
            </a:r>
            <a:r>
              <a:rPr lang="en-US" altLang="zh-TW" sz="2400" dirty="0"/>
              <a:t>protocol header lengths.</a:t>
            </a:r>
          </a:p>
          <a:p>
            <a:endParaRPr lang="en-US" altLang="zh-TW" sz="2400" dirty="0"/>
          </a:p>
          <a:p>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21</a:t>
            </a:fld>
            <a:endParaRPr lang="en-US" altLang="zh-TW"/>
          </a:p>
        </p:txBody>
      </p:sp>
    </p:spTree>
    <p:extLst>
      <p:ext uri="{BB962C8B-B14F-4D97-AF65-F5344CB8AC3E}">
        <p14:creationId xmlns:p14="http://schemas.microsoft.com/office/powerpoint/2010/main" val="1540743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300" dirty="0" smtClean="0"/>
              <a:t>The second optimization is related to data extraction which is performed by multiplexers within Data Extractor blocks.</a:t>
            </a:r>
          </a:p>
          <a:p>
            <a:endParaRPr lang="en-US" altLang="zh-TW" sz="2300" dirty="0" smtClean="0"/>
          </a:p>
          <a:p>
            <a:r>
              <a:rPr lang="en-US" altLang="zh-TW" sz="2300" dirty="0" smtClean="0"/>
              <a:t>Generally, each Data Extractor is able to extract data from any byte position in the packet bus data word. The multiplexer is controlled by current data bus offset and the offset of the desired field within the header.</a:t>
            </a:r>
          </a:p>
          <a:p>
            <a:endParaRPr lang="en-US" altLang="zh-TW" sz="2300" dirty="0" smtClean="0"/>
          </a:p>
          <a:p>
            <a:r>
              <a:rPr lang="en-US" altLang="zh-TW" sz="2300" dirty="0" smtClean="0"/>
              <a:t>However, given the fact that the packet header may start only at certain positions on the data bus. </a:t>
            </a:r>
          </a:p>
          <a:p>
            <a:endParaRPr lang="en-US" altLang="zh-TW" sz="2300" dirty="0" smtClean="0"/>
          </a:p>
          <a:p>
            <a:r>
              <a:rPr lang="en-US" altLang="zh-TW" sz="2300" dirty="0" smtClean="0"/>
              <a:t>By making Data Extractors less general, we simplify the structure of each extraction multiplexer and save a significant amount of chip resources.</a:t>
            </a:r>
            <a:endParaRPr lang="zh-TW" altLang="en-US" sz="23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22</a:t>
            </a:fld>
            <a:endParaRPr lang="en-US" altLang="zh-TW"/>
          </a:p>
        </p:txBody>
      </p:sp>
    </p:spTree>
    <p:extLst>
      <p:ext uri="{BB962C8B-B14F-4D97-AF65-F5344CB8AC3E}">
        <p14:creationId xmlns:p14="http://schemas.microsoft.com/office/powerpoint/2010/main" val="235500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23</a:t>
            </a:fld>
            <a:endParaRPr lang="en-US" altLang="zh-TW"/>
          </a:p>
        </p:txBody>
      </p:sp>
      <p:pic>
        <p:nvPicPr>
          <p:cNvPr id="6" name="圖片 5"/>
          <p:cNvPicPr>
            <a:picLocks noChangeAspect="1"/>
          </p:cNvPicPr>
          <p:nvPr/>
        </p:nvPicPr>
        <p:blipFill>
          <a:blip r:embed="rId2"/>
          <a:stretch>
            <a:fillRect/>
          </a:stretch>
        </p:blipFill>
        <p:spPr>
          <a:xfrm>
            <a:off x="1184484" y="1573369"/>
            <a:ext cx="9823031" cy="3711262"/>
          </a:xfrm>
          <a:prstGeom prst="rect">
            <a:avLst/>
          </a:prstGeom>
        </p:spPr>
      </p:pic>
    </p:spTree>
    <p:extLst>
      <p:ext uri="{BB962C8B-B14F-4D97-AF65-F5344CB8AC3E}">
        <p14:creationId xmlns:p14="http://schemas.microsoft.com/office/powerpoint/2010/main" val="3788037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400" dirty="0"/>
              <a:t>There is also a place for optimizations of P4 program </a:t>
            </a:r>
            <a:r>
              <a:rPr lang="en-US" altLang="zh-TW" sz="2400" dirty="0" smtClean="0"/>
              <a:t>which cannot </a:t>
            </a:r>
            <a:r>
              <a:rPr lang="en-US" altLang="zh-TW" sz="2400" dirty="0"/>
              <a:t>be automatically generated. Instead, it is required </a:t>
            </a:r>
            <a:r>
              <a:rPr lang="en-US" altLang="zh-TW" sz="2400" dirty="0" smtClean="0"/>
              <a:t>to optimize </a:t>
            </a:r>
            <a:r>
              <a:rPr lang="en-US" altLang="zh-TW" sz="2400" dirty="0"/>
              <a:t>the program during design time</a:t>
            </a:r>
            <a:r>
              <a:rPr lang="en-US" altLang="zh-TW" sz="2400" dirty="0" smtClean="0"/>
              <a:t>.</a:t>
            </a:r>
          </a:p>
          <a:p>
            <a:endParaRPr lang="en-US" altLang="zh-TW" sz="2400" dirty="0"/>
          </a:p>
          <a:p>
            <a:r>
              <a:rPr lang="en-US" altLang="zh-TW" sz="2400" dirty="0" smtClean="0"/>
              <a:t>The basic </a:t>
            </a:r>
            <a:r>
              <a:rPr lang="en-US" altLang="zh-TW" sz="2400" dirty="0"/>
              <a:t>idea is to merge protocol headers that are </a:t>
            </a:r>
            <a:r>
              <a:rPr lang="en-US" altLang="zh-TW" sz="2400" dirty="0" smtClean="0"/>
              <a:t>compatible in </a:t>
            </a:r>
            <a:r>
              <a:rPr lang="en-US" altLang="zh-TW" sz="2400" dirty="0"/>
              <a:t>term of extracted protocol header fields</a:t>
            </a:r>
            <a:r>
              <a:rPr lang="en-US" altLang="zh-TW" sz="2400" dirty="0" smtClean="0"/>
              <a:t>.</a:t>
            </a:r>
          </a:p>
          <a:p>
            <a:endParaRPr lang="en-US" altLang="zh-TW" sz="2400" dirty="0"/>
          </a:p>
          <a:p>
            <a:r>
              <a:rPr lang="en-US" altLang="zh-TW" sz="2400" dirty="0"/>
              <a:t>As an example</a:t>
            </a:r>
            <a:r>
              <a:rPr lang="en-US" altLang="zh-TW" sz="2400" dirty="0" smtClean="0"/>
              <a:t>, we </a:t>
            </a:r>
            <a:r>
              <a:rPr lang="en-US" altLang="zh-TW" sz="2400" dirty="0"/>
              <a:t>want to extract source and destination ports of TCP </a:t>
            </a:r>
            <a:r>
              <a:rPr lang="en-US" altLang="zh-TW" sz="2400" dirty="0" smtClean="0"/>
              <a:t>and UDP </a:t>
            </a:r>
            <a:r>
              <a:rPr lang="en-US" altLang="zh-TW" sz="2400" dirty="0"/>
              <a:t>protocol. Therefore, we create a new fake protocol </a:t>
            </a:r>
            <a:r>
              <a:rPr lang="en-US" altLang="zh-TW" sz="2400" dirty="0" smtClean="0"/>
              <a:t>header which </a:t>
            </a:r>
            <a:r>
              <a:rPr lang="en-US" altLang="zh-TW" sz="2400" dirty="0"/>
              <a:t>describes export of interesting fields.</a:t>
            </a:r>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24</a:t>
            </a:fld>
            <a:endParaRPr lang="en-US" altLang="zh-TW"/>
          </a:p>
        </p:txBody>
      </p:sp>
    </p:spTree>
    <p:extLst>
      <p:ext uri="{BB962C8B-B14F-4D97-AF65-F5344CB8AC3E}">
        <p14:creationId xmlns:p14="http://schemas.microsoft.com/office/powerpoint/2010/main" val="452771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400" dirty="0"/>
              <a:t>As an example</a:t>
            </a:r>
            <a:r>
              <a:rPr lang="en-US" altLang="zh-TW" sz="2400" dirty="0" smtClean="0"/>
              <a:t>, we </a:t>
            </a:r>
            <a:r>
              <a:rPr lang="en-US" altLang="zh-TW" sz="2400" dirty="0"/>
              <a:t>want to extract source and destination ports of TCP </a:t>
            </a:r>
            <a:r>
              <a:rPr lang="en-US" altLang="zh-TW" sz="2400" dirty="0" smtClean="0"/>
              <a:t>and UDP </a:t>
            </a:r>
            <a:r>
              <a:rPr lang="en-US" altLang="zh-TW" sz="2400" dirty="0"/>
              <a:t>protocol. Therefore, we create a new fake protocol </a:t>
            </a:r>
            <a:r>
              <a:rPr lang="en-US" altLang="zh-TW" sz="2400" dirty="0" smtClean="0"/>
              <a:t>header which </a:t>
            </a:r>
            <a:r>
              <a:rPr lang="en-US" altLang="zh-TW" sz="2400" dirty="0"/>
              <a:t>describes export of interesting fields</a:t>
            </a:r>
            <a:r>
              <a:rPr lang="en-US" altLang="zh-TW" sz="2400" dirty="0" smtClean="0"/>
              <a:t>.</a:t>
            </a:r>
          </a:p>
          <a:p>
            <a:endParaRPr lang="en-US" altLang="zh-TW" sz="2400" dirty="0"/>
          </a:p>
          <a:p>
            <a:r>
              <a:rPr lang="en-US" altLang="zh-TW" sz="2400" dirty="0"/>
              <a:t>We don’t have </a:t>
            </a:r>
            <a:r>
              <a:rPr lang="en-US" altLang="zh-TW" sz="2400" dirty="0" smtClean="0"/>
              <a:t>to worry </a:t>
            </a:r>
            <a:r>
              <a:rPr lang="en-US" altLang="zh-TW" sz="2400" dirty="0"/>
              <a:t>about incomplete protocol header specification </a:t>
            </a:r>
            <a:r>
              <a:rPr lang="en-US" altLang="zh-TW" sz="2400" dirty="0" smtClean="0"/>
              <a:t>because our </a:t>
            </a:r>
            <a:r>
              <a:rPr lang="en-US" altLang="zh-TW" sz="2400" dirty="0"/>
              <a:t>replaced protocol headers are leaves of </a:t>
            </a:r>
            <a:r>
              <a:rPr lang="en-US" altLang="zh-TW" sz="2400" dirty="0" smtClean="0"/>
              <a:t>PGR, so </a:t>
            </a:r>
            <a:r>
              <a:rPr lang="en-US" altLang="zh-TW" sz="2400" dirty="0"/>
              <a:t>that there is no further processing after this merged header</a:t>
            </a:r>
            <a:r>
              <a:rPr lang="en-US" altLang="zh-TW" sz="2400" dirty="0" smtClean="0"/>
              <a:t>.</a:t>
            </a:r>
          </a:p>
          <a:p>
            <a:endParaRPr lang="en-US" altLang="zh-TW" sz="24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25</a:t>
            </a:fld>
            <a:endParaRPr lang="en-US" altLang="zh-TW"/>
          </a:p>
        </p:txBody>
      </p:sp>
      <p:pic>
        <p:nvPicPr>
          <p:cNvPr id="6" name="圖片 5"/>
          <p:cNvPicPr>
            <a:picLocks noChangeAspect="1"/>
          </p:cNvPicPr>
          <p:nvPr/>
        </p:nvPicPr>
        <p:blipFill>
          <a:blip r:embed="rId2"/>
          <a:stretch>
            <a:fillRect/>
          </a:stretch>
        </p:blipFill>
        <p:spPr>
          <a:xfrm>
            <a:off x="3747177" y="4316739"/>
            <a:ext cx="4799245" cy="1626862"/>
          </a:xfrm>
          <a:prstGeom prst="rect">
            <a:avLst/>
          </a:prstGeom>
        </p:spPr>
      </p:pic>
    </p:spTree>
    <p:extLst>
      <p:ext uri="{BB962C8B-B14F-4D97-AF65-F5344CB8AC3E}">
        <p14:creationId xmlns:p14="http://schemas.microsoft.com/office/powerpoint/2010/main" val="1610402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RESULTS</a:t>
            </a:r>
            <a:endParaRPr lang="zh-TW" altLang="en-US" dirty="0"/>
          </a:p>
        </p:txBody>
      </p:sp>
      <p:sp>
        <p:nvSpPr>
          <p:cNvPr id="3" name="內容版面配置區 2"/>
          <p:cNvSpPr>
            <a:spLocks noGrp="1"/>
          </p:cNvSpPr>
          <p:nvPr>
            <p:ph idx="1"/>
          </p:nvPr>
        </p:nvSpPr>
        <p:spPr/>
        <p:txBody>
          <a:bodyPr/>
          <a:lstStyle/>
          <a:p>
            <a:r>
              <a:rPr lang="en-US" altLang="zh-TW" sz="2400" dirty="0"/>
              <a:t>We have tested properties of generated parsers with </a:t>
            </a:r>
            <a:r>
              <a:rPr lang="en-US" altLang="zh-TW" sz="2400" dirty="0" smtClean="0"/>
              <a:t>two different </a:t>
            </a:r>
            <a:r>
              <a:rPr lang="en-US" altLang="zh-TW" sz="2400" dirty="0"/>
              <a:t>protocol stacks</a:t>
            </a:r>
            <a:r>
              <a:rPr lang="en-US" altLang="zh-TW" sz="2400" dirty="0" smtClean="0"/>
              <a:t>:</a:t>
            </a:r>
          </a:p>
          <a:p>
            <a:endParaRPr lang="en-US" altLang="zh-TW" sz="2400" dirty="0" smtClean="0"/>
          </a:p>
          <a:p>
            <a:pPr lvl="1"/>
            <a:r>
              <a:rPr lang="en-US" altLang="zh-TW" sz="2400" b="1" dirty="0"/>
              <a:t>full</a:t>
            </a:r>
            <a:r>
              <a:rPr lang="en-US" altLang="zh-TW" sz="2400" dirty="0"/>
              <a:t> - Ethernet, 2×VLAN, 2×MPLS, IPv4/IPv6 (with 2× extension headers), TCP/UDP, ICMP/ICMPv6</a:t>
            </a:r>
          </a:p>
          <a:p>
            <a:pPr lvl="1"/>
            <a:r>
              <a:rPr lang="en-US" altLang="zh-TW" sz="2400" b="1" dirty="0"/>
              <a:t>simple</a:t>
            </a:r>
            <a:r>
              <a:rPr lang="en-US" altLang="zh-TW" sz="2400" dirty="0"/>
              <a:t> L2 - Ethernet, IPv4/IPv6 (with 2× extension headers), TCP/UDP, ICMP/ICMPv6</a:t>
            </a:r>
          </a:p>
          <a:p>
            <a:endParaRPr lang="en-US" altLang="zh-TW" sz="2400" dirty="0" smtClean="0"/>
          </a:p>
          <a:p>
            <a:r>
              <a:rPr lang="en-US" altLang="zh-TW" sz="2400" dirty="0" smtClean="0"/>
              <a:t>For each mentioned protocol stack, we compare the manually optimized HFE M2 parser and the generated parser with all optimizations enabled. </a:t>
            </a:r>
          </a:p>
          <a:p>
            <a:pPr marL="457200" lvl="1" indent="0">
              <a:buNone/>
            </a:pPr>
            <a:endParaRPr lang="en-US" altLang="zh-TW" sz="2400" dirty="0" smtClean="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26</a:t>
            </a:fld>
            <a:endParaRPr lang="en-US" altLang="zh-TW"/>
          </a:p>
        </p:txBody>
      </p:sp>
    </p:spTree>
    <p:extLst>
      <p:ext uri="{BB962C8B-B14F-4D97-AF65-F5344CB8AC3E}">
        <p14:creationId xmlns:p14="http://schemas.microsoft.com/office/powerpoint/2010/main" val="820292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400" dirty="0"/>
              <a:t>We provide results after synthesis for the Xilinx </a:t>
            </a:r>
            <a:r>
              <a:rPr lang="en-US" altLang="zh-TW" sz="2400" dirty="0" smtClean="0"/>
              <a:t>Virtex-7 XCVH580T </a:t>
            </a:r>
            <a:r>
              <a:rPr lang="en-US" altLang="zh-TW" sz="2400" dirty="0"/>
              <a:t>FPGA using Xilinx </a:t>
            </a:r>
            <a:r>
              <a:rPr lang="en-US" altLang="zh-TW" sz="2400" dirty="0" err="1"/>
              <a:t>Vivado</a:t>
            </a:r>
            <a:r>
              <a:rPr lang="en-US" altLang="zh-TW" sz="2400" dirty="0"/>
              <a:t> 2015.1 design tool</a:t>
            </a:r>
            <a:r>
              <a:rPr lang="en-US" altLang="zh-TW" sz="2400" dirty="0" smtClean="0"/>
              <a:t>.</a:t>
            </a:r>
          </a:p>
          <a:p>
            <a:endParaRPr lang="en-US" altLang="zh-TW" sz="2400" dirty="0"/>
          </a:p>
          <a:p>
            <a:r>
              <a:rPr lang="en-US" altLang="zh-TW" sz="2400" dirty="0"/>
              <a:t>All designs were synthesized with different settings of </a:t>
            </a:r>
            <a:r>
              <a:rPr lang="en-US" altLang="zh-TW" sz="2400" dirty="0" smtClean="0"/>
              <a:t>the data </a:t>
            </a:r>
            <a:r>
              <a:rPr lang="en-US" altLang="zh-TW" sz="2400" dirty="0"/>
              <a:t>width and the number of pipeline stages</a:t>
            </a:r>
            <a:r>
              <a:rPr lang="en-US" altLang="zh-TW" sz="2400" dirty="0" smtClean="0"/>
              <a:t>.</a:t>
            </a:r>
          </a:p>
          <a:p>
            <a:endParaRPr lang="en-US" altLang="zh-TW" sz="2400" dirty="0"/>
          </a:p>
          <a:p>
            <a:r>
              <a:rPr lang="en-US" altLang="zh-TW" sz="2400" dirty="0"/>
              <a:t>These solutions were searched for </a:t>
            </a:r>
            <a:r>
              <a:rPr lang="en-US" altLang="zh-TW" sz="2400" dirty="0" smtClean="0"/>
              <a:t>Pareto </a:t>
            </a:r>
            <a:r>
              <a:rPr lang="en-US" altLang="zh-TW" sz="2400" dirty="0"/>
              <a:t>set which allows us to pick the best-fitting solution for </a:t>
            </a:r>
            <a:r>
              <a:rPr lang="en-US" altLang="zh-TW" sz="2400" dirty="0" smtClean="0"/>
              <a:t>an application</a:t>
            </a:r>
            <a:r>
              <a:rPr lang="en-US" altLang="zh-TW" sz="2400" dirty="0"/>
              <a:t>.</a:t>
            </a:r>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27</a:t>
            </a:fld>
            <a:endParaRPr lang="en-US" altLang="zh-TW"/>
          </a:p>
        </p:txBody>
      </p:sp>
    </p:spTree>
    <p:extLst>
      <p:ext uri="{BB962C8B-B14F-4D97-AF65-F5344CB8AC3E}">
        <p14:creationId xmlns:p14="http://schemas.microsoft.com/office/powerpoint/2010/main" val="262148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400" b="1" dirty="0"/>
              <a:t>No optimizations (O0) </a:t>
            </a:r>
            <a:r>
              <a:rPr lang="en-US" altLang="zh-TW" sz="2400" dirty="0"/>
              <a:t>- no optimizations are used</a:t>
            </a:r>
          </a:p>
          <a:p>
            <a:endParaRPr lang="en-US" altLang="zh-TW" sz="2400" b="1" dirty="0" smtClean="0"/>
          </a:p>
          <a:p>
            <a:r>
              <a:rPr lang="en-US" altLang="zh-TW" sz="2400" b="1" dirty="0" smtClean="0"/>
              <a:t>Offset </a:t>
            </a:r>
            <a:r>
              <a:rPr lang="en-US" altLang="zh-TW" sz="2400" b="1" dirty="0"/>
              <a:t>optimization (O1) </a:t>
            </a:r>
            <a:r>
              <a:rPr lang="en-US" altLang="zh-TW" sz="2400" dirty="0"/>
              <a:t>- optimization of the </a:t>
            </a:r>
            <a:r>
              <a:rPr lang="en-US" altLang="zh-TW" sz="2400" dirty="0" smtClean="0"/>
              <a:t>offset width</a:t>
            </a:r>
            <a:endParaRPr lang="en-US" altLang="zh-TW" sz="2400" dirty="0"/>
          </a:p>
          <a:p>
            <a:endParaRPr lang="en-US" altLang="zh-TW" sz="2400" b="1" dirty="0" smtClean="0"/>
          </a:p>
          <a:p>
            <a:r>
              <a:rPr lang="en-US" altLang="zh-TW" sz="2400" b="1" dirty="0" smtClean="0"/>
              <a:t>Offset </a:t>
            </a:r>
            <a:r>
              <a:rPr lang="en-US" altLang="zh-TW" sz="2400" b="1" dirty="0"/>
              <a:t>+ multiplexer optimization (O2) </a:t>
            </a:r>
            <a:r>
              <a:rPr lang="en-US" altLang="zh-TW" sz="2400" dirty="0"/>
              <a:t>- offset </a:t>
            </a:r>
            <a:r>
              <a:rPr lang="en-US" altLang="zh-TW" sz="2400" dirty="0" smtClean="0"/>
              <a:t>and multiplexer </a:t>
            </a:r>
            <a:r>
              <a:rPr lang="en-US" altLang="zh-TW" sz="2400" dirty="0"/>
              <a:t>optimizations</a:t>
            </a:r>
          </a:p>
          <a:p>
            <a:endParaRPr lang="en-US" altLang="zh-TW" sz="2400" b="1" dirty="0" smtClean="0"/>
          </a:p>
          <a:p>
            <a:r>
              <a:rPr lang="en-US" altLang="zh-TW" sz="2400" b="1" dirty="0" smtClean="0"/>
              <a:t>Optimized </a:t>
            </a:r>
            <a:r>
              <a:rPr lang="en-US" altLang="zh-TW" sz="2400" b="1" dirty="0"/>
              <a:t>P4 program (O3) </a:t>
            </a:r>
            <a:r>
              <a:rPr lang="en-US" altLang="zh-TW" sz="2400" dirty="0"/>
              <a:t>- O0 version with </a:t>
            </a:r>
            <a:r>
              <a:rPr lang="en-US" altLang="zh-TW" sz="2400" dirty="0" smtClean="0"/>
              <a:t>effectively written </a:t>
            </a:r>
            <a:r>
              <a:rPr lang="en-US" altLang="zh-TW" sz="2400" dirty="0"/>
              <a:t>P4 program (manual optimization</a:t>
            </a:r>
            <a:r>
              <a:rPr lang="en-US" altLang="zh-TW" sz="2400" dirty="0" smtClean="0"/>
              <a:t>)  </a:t>
            </a:r>
          </a:p>
          <a:p>
            <a:endParaRPr lang="en-US" altLang="zh-TW" sz="2400" dirty="0" smtClean="0"/>
          </a:p>
          <a:p>
            <a:r>
              <a:rPr lang="en-US" altLang="zh-TW" sz="2400" b="1" dirty="0" smtClean="0"/>
              <a:t>All </a:t>
            </a:r>
            <a:r>
              <a:rPr lang="en-US" altLang="zh-TW" sz="2400" b="1" dirty="0"/>
              <a:t>optimizations (O4) </a:t>
            </a:r>
            <a:r>
              <a:rPr lang="en-US" altLang="zh-TW" sz="2400" dirty="0"/>
              <a:t>- all proposed optimizations </a:t>
            </a:r>
            <a:r>
              <a:rPr lang="en-US" altLang="zh-TW" sz="2400" dirty="0" smtClean="0"/>
              <a:t>are used</a:t>
            </a:r>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28</a:t>
            </a:fld>
            <a:endParaRPr lang="en-US" altLang="zh-TW"/>
          </a:p>
        </p:txBody>
      </p:sp>
    </p:spTree>
    <p:extLst>
      <p:ext uri="{BB962C8B-B14F-4D97-AF65-F5344CB8AC3E}">
        <p14:creationId xmlns:p14="http://schemas.microsoft.com/office/powerpoint/2010/main" val="2983557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29</a:t>
            </a:fld>
            <a:endParaRPr lang="en-US" altLang="zh-TW"/>
          </a:p>
        </p:txBody>
      </p:sp>
      <p:pic>
        <p:nvPicPr>
          <p:cNvPr id="6" name="圖片 5"/>
          <p:cNvPicPr>
            <a:picLocks noChangeAspect="1"/>
          </p:cNvPicPr>
          <p:nvPr/>
        </p:nvPicPr>
        <p:blipFill>
          <a:blip r:embed="rId2"/>
          <a:stretch>
            <a:fillRect/>
          </a:stretch>
        </p:blipFill>
        <p:spPr>
          <a:xfrm>
            <a:off x="1938144" y="1645922"/>
            <a:ext cx="8417311" cy="3673806"/>
          </a:xfrm>
          <a:prstGeom prst="rect">
            <a:avLst/>
          </a:prstGeom>
        </p:spPr>
      </p:pic>
    </p:spTree>
    <p:extLst>
      <p:ext uri="{BB962C8B-B14F-4D97-AF65-F5344CB8AC3E}">
        <p14:creationId xmlns:p14="http://schemas.microsoft.com/office/powerpoint/2010/main" val="962017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THE P4 LANGUAGE</a:t>
            </a:r>
            <a:endParaRPr lang="zh-TW" altLang="en-US" dirty="0"/>
          </a:p>
        </p:txBody>
      </p:sp>
      <p:sp>
        <p:nvSpPr>
          <p:cNvPr id="3" name="內容版面配置區 2"/>
          <p:cNvSpPr>
            <a:spLocks noGrp="1"/>
          </p:cNvSpPr>
          <p:nvPr>
            <p:ph idx="1"/>
          </p:nvPr>
        </p:nvSpPr>
        <p:spPr/>
        <p:txBody>
          <a:bodyPr/>
          <a:lstStyle/>
          <a:p>
            <a:r>
              <a:rPr lang="en-US" altLang="zh-TW" sz="2400" dirty="0"/>
              <a:t>P4: Programming Protocol-independent Packet </a:t>
            </a:r>
            <a:r>
              <a:rPr lang="en-US" altLang="zh-TW" sz="2400" dirty="0" smtClean="0"/>
              <a:t>Processors is </a:t>
            </a:r>
            <a:r>
              <a:rPr lang="en-US" altLang="zh-TW" sz="2400" dirty="0"/>
              <a:t>a high-level, platform-agnostic language</a:t>
            </a:r>
            <a:r>
              <a:rPr lang="en-US" altLang="zh-TW" sz="2400" dirty="0" smtClean="0"/>
              <a:t>.</a:t>
            </a:r>
          </a:p>
          <a:p>
            <a:endParaRPr lang="en-US" altLang="zh-TW" sz="2400" dirty="0"/>
          </a:p>
          <a:p>
            <a:r>
              <a:rPr lang="en-US" altLang="zh-TW" sz="2400" dirty="0"/>
              <a:t>Its main purpose is to provide a </a:t>
            </a:r>
            <a:r>
              <a:rPr lang="en-US" altLang="zh-TW" sz="2400" dirty="0" smtClean="0"/>
              <a:t>way to </a:t>
            </a:r>
            <a:r>
              <a:rPr lang="en-US" altLang="zh-TW" sz="2400" dirty="0"/>
              <a:t>define packet processing functionality of network devices</a:t>
            </a:r>
            <a:r>
              <a:rPr lang="en-US" altLang="zh-TW" sz="2400" dirty="0" smtClean="0"/>
              <a:t>, paying </a:t>
            </a:r>
            <a:r>
              <a:rPr lang="en-US" altLang="zh-TW" sz="2400" dirty="0"/>
              <a:t>attention to </a:t>
            </a:r>
            <a:r>
              <a:rPr lang="en-US" altLang="zh-TW" sz="2400" dirty="0" err="1"/>
              <a:t>reconfigurability</a:t>
            </a:r>
            <a:r>
              <a:rPr lang="en-US" altLang="zh-TW" sz="2400" dirty="0"/>
              <a:t> in the field, protocol </a:t>
            </a:r>
            <a:r>
              <a:rPr lang="en-US" altLang="zh-TW" sz="2400" dirty="0" smtClean="0"/>
              <a:t>independence and </a:t>
            </a:r>
            <a:r>
              <a:rPr lang="en-US" altLang="zh-TW" sz="2400" dirty="0"/>
              <a:t>target (platform) independence</a:t>
            </a:r>
            <a:r>
              <a:rPr lang="en-US" altLang="zh-TW" sz="2400" dirty="0" smtClean="0"/>
              <a:t>.</a:t>
            </a:r>
          </a:p>
          <a:p>
            <a:endParaRPr lang="en-US" altLang="zh-TW" sz="2400" dirty="0"/>
          </a:p>
          <a:p>
            <a:r>
              <a:rPr lang="en-US" altLang="zh-TW" sz="2400" dirty="0"/>
              <a:t>Using </a:t>
            </a:r>
            <a:r>
              <a:rPr lang="en-US" altLang="zh-TW" sz="2400" dirty="0" smtClean="0"/>
              <a:t>relatively simple </a:t>
            </a:r>
            <a:r>
              <a:rPr lang="en-US" altLang="zh-TW" sz="2400" dirty="0"/>
              <a:t>syntax, P4 allows to define five basic aspects of </a:t>
            </a:r>
            <a:r>
              <a:rPr lang="en-US" altLang="zh-TW" sz="2400" dirty="0" smtClean="0"/>
              <a:t>packet processing</a:t>
            </a:r>
            <a:r>
              <a:rPr lang="en-US" altLang="zh-TW" sz="2400" dirty="0"/>
              <a:t>:</a:t>
            </a:r>
            <a:endParaRPr lang="zh-TW" altLang="en-US" sz="24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3</a:t>
            </a:fld>
            <a:endParaRPr lang="en-US" altLang="zh-TW"/>
          </a:p>
        </p:txBody>
      </p:sp>
    </p:spTree>
    <p:extLst>
      <p:ext uri="{BB962C8B-B14F-4D97-AF65-F5344CB8AC3E}">
        <p14:creationId xmlns:p14="http://schemas.microsoft.com/office/powerpoint/2010/main" val="1789745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30</a:t>
            </a:fld>
            <a:endParaRPr lang="en-US" altLang="zh-TW"/>
          </a:p>
        </p:txBody>
      </p:sp>
      <p:pic>
        <p:nvPicPr>
          <p:cNvPr id="6" name="圖片 5"/>
          <p:cNvPicPr>
            <a:picLocks noChangeAspect="1"/>
          </p:cNvPicPr>
          <p:nvPr/>
        </p:nvPicPr>
        <p:blipFill>
          <a:blip r:embed="rId2"/>
          <a:stretch>
            <a:fillRect/>
          </a:stretch>
        </p:blipFill>
        <p:spPr>
          <a:xfrm>
            <a:off x="672815" y="1036305"/>
            <a:ext cx="5296359" cy="4656223"/>
          </a:xfrm>
          <a:prstGeom prst="rect">
            <a:avLst/>
          </a:prstGeom>
        </p:spPr>
      </p:pic>
      <p:pic>
        <p:nvPicPr>
          <p:cNvPr id="7" name="圖片 6"/>
          <p:cNvPicPr>
            <a:picLocks noChangeAspect="1"/>
          </p:cNvPicPr>
          <p:nvPr/>
        </p:nvPicPr>
        <p:blipFill>
          <a:blip r:embed="rId3"/>
          <a:stretch>
            <a:fillRect/>
          </a:stretch>
        </p:blipFill>
        <p:spPr>
          <a:xfrm>
            <a:off x="6312359" y="1165856"/>
            <a:ext cx="5082980" cy="4526672"/>
          </a:xfrm>
          <a:prstGeom prst="rect">
            <a:avLst/>
          </a:prstGeom>
        </p:spPr>
      </p:pic>
    </p:spTree>
    <p:extLst>
      <p:ext uri="{BB962C8B-B14F-4D97-AF65-F5344CB8AC3E}">
        <p14:creationId xmlns:p14="http://schemas.microsoft.com/office/powerpoint/2010/main" val="1714214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31</a:t>
            </a:fld>
            <a:endParaRPr lang="en-US" altLang="zh-TW"/>
          </a:p>
        </p:txBody>
      </p:sp>
      <p:pic>
        <p:nvPicPr>
          <p:cNvPr id="6" name="圖片 5"/>
          <p:cNvPicPr>
            <a:picLocks noChangeAspect="1"/>
          </p:cNvPicPr>
          <p:nvPr/>
        </p:nvPicPr>
        <p:blipFill>
          <a:blip r:embed="rId2"/>
          <a:stretch>
            <a:fillRect/>
          </a:stretch>
        </p:blipFill>
        <p:spPr>
          <a:xfrm>
            <a:off x="850441" y="1036305"/>
            <a:ext cx="5296359" cy="4465707"/>
          </a:xfrm>
          <a:prstGeom prst="rect">
            <a:avLst/>
          </a:prstGeom>
        </p:spPr>
      </p:pic>
      <p:pic>
        <p:nvPicPr>
          <p:cNvPr id="7" name="圖片 6"/>
          <p:cNvPicPr>
            <a:picLocks noChangeAspect="1"/>
          </p:cNvPicPr>
          <p:nvPr/>
        </p:nvPicPr>
        <p:blipFill>
          <a:blip r:embed="rId3"/>
          <a:stretch>
            <a:fillRect/>
          </a:stretch>
        </p:blipFill>
        <p:spPr>
          <a:xfrm>
            <a:off x="6312359" y="1036305"/>
            <a:ext cx="5326842" cy="4671465"/>
          </a:xfrm>
          <a:prstGeom prst="rect">
            <a:avLst/>
          </a:prstGeom>
        </p:spPr>
      </p:pic>
    </p:spTree>
    <p:extLst>
      <p:ext uri="{BB962C8B-B14F-4D97-AF65-F5344CB8AC3E}">
        <p14:creationId xmlns:p14="http://schemas.microsoft.com/office/powerpoint/2010/main" val="2380095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32</a:t>
            </a:fld>
            <a:endParaRPr lang="en-US" altLang="zh-TW"/>
          </a:p>
        </p:txBody>
      </p:sp>
      <p:pic>
        <p:nvPicPr>
          <p:cNvPr id="6" name="圖片 5"/>
          <p:cNvPicPr>
            <a:picLocks noChangeAspect="1"/>
          </p:cNvPicPr>
          <p:nvPr/>
        </p:nvPicPr>
        <p:blipFill>
          <a:blip r:embed="rId2"/>
          <a:stretch>
            <a:fillRect/>
          </a:stretch>
        </p:blipFill>
        <p:spPr>
          <a:xfrm>
            <a:off x="532150" y="1036305"/>
            <a:ext cx="5547841" cy="4762913"/>
          </a:xfrm>
          <a:prstGeom prst="rect">
            <a:avLst/>
          </a:prstGeom>
        </p:spPr>
      </p:pic>
      <p:pic>
        <p:nvPicPr>
          <p:cNvPr id="7" name="圖片 6"/>
          <p:cNvPicPr>
            <a:picLocks noChangeAspect="1"/>
          </p:cNvPicPr>
          <p:nvPr/>
        </p:nvPicPr>
        <p:blipFill>
          <a:blip r:embed="rId3"/>
          <a:stretch>
            <a:fillRect/>
          </a:stretch>
        </p:blipFill>
        <p:spPr>
          <a:xfrm>
            <a:off x="6146800" y="1279757"/>
            <a:ext cx="5387807" cy="4663844"/>
          </a:xfrm>
          <a:prstGeom prst="rect">
            <a:avLst/>
          </a:prstGeom>
        </p:spPr>
      </p:pic>
    </p:spTree>
    <p:extLst>
      <p:ext uri="{BB962C8B-B14F-4D97-AF65-F5344CB8AC3E}">
        <p14:creationId xmlns:p14="http://schemas.microsoft.com/office/powerpoint/2010/main" val="289367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200" b="1" dirty="0"/>
              <a:t>Header Formats </a:t>
            </a:r>
            <a:r>
              <a:rPr lang="en-US" altLang="zh-TW" sz="2200" dirty="0"/>
              <a:t>describe protocol headers </a:t>
            </a:r>
            <a:r>
              <a:rPr lang="en-US" altLang="zh-TW" sz="2200" dirty="0" smtClean="0"/>
              <a:t>recognized by </a:t>
            </a:r>
            <a:r>
              <a:rPr lang="en-US" altLang="zh-TW" sz="2200" dirty="0"/>
              <a:t>the device</a:t>
            </a:r>
            <a:r>
              <a:rPr lang="en-US" altLang="zh-TW" sz="2200" dirty="0" smtClean="0"/>
              <a:t>.</a:t>
            </a:r>
          </a:p>
          <a:p>
            <a:endParaRPr lang="en-US" altLang="zh-TW" sz="2200" dirty="0"/>
          </a:p>
          <a:p>
            <a:r>
              <a:rPr lang="en-US" altLang="zh-TW" sz="2200" b="1" dirty="0" smtClean="0"/>
              <a:t>Packet </a:t>
            </a:r>
            <a:r>
              <a:rPr lang="en-US" altLang="zh-TW" sz="2200" b="1" dirty="0"/>
              <a:t>Parser </a:t>
            </a:r>
            <a:r>
              <a:rPr lang="en-US" altLang="zh-TW" sz="2200" dirty="0"/>
              <a:t>describes the (conceptual) state </a:t>
            </a:r>
            <a:r>
              <a:rPr lang="en-US" altLang="zh-TW" sz="2200" dirty="0" smtClean="0"/>
              <a:t>machine used </a:t>
            </a:r>
            <a:r>
              <a:rPr lang="en-US" altLang="zh-TW" sz="2200" dirty="0"/>
              <a:t>to traverse packet headers from start to end, </a:t>
            </a:r>
            <a:r>
              <a:rPr lang="en-US" altLang="zh-TW" sz="2200" dirty="0" smtClean="0"/>
              <a:t>extracting field </a:t>
            </a:r>
            <a:r>
              <a:rPr lang="en-US" altLang="zh-TW" sz="2200" dirty="0"/>
              <a:t>values as it goes</a:t>
            </a:r>
            <a:r>
              <a:rPr lang="en-US" altLang="zh-TW" sz="2200" dirty="0" smtClean="0"/>
              <a:t>.</a:t>
            </a:r>
          </a:p>
          <a:p>
            <a:endParaRPr lang="en-US" altLang="zh-TW" sz="2200" dirty="0"/>
          </a:p>
          <a:p>
            <a:r>
              <a:rPr lang="en-US" altLang="zh-TW" sz="2200" b="1" dirty="0" smtClean="0"/>
              <a:t>Table </a:t>
            </a:r>
            <a:r>
              <a:rPr lang="en-US" altLang="zh-TW" sz="2200" b="1" dirty="0"/>
              <a:t>Specification </a:t>
            </a:r>
            <a:r>
              <a:rPr lang="en-US" altLang="zh-TW" sz="2200" dirty="0"/>
              <a:t>defines how the extracted </a:t>
            </a:r>
            <a:r>
              <a:rPr lang="en-US" altLang="zh-TW" sz="2200" dirty="0" smtClean="0"/>
              <a:t>header fields </a:t>
            </a:r>
            <a:r>
              <a:rPr lang="en-US" altLang="zh-TW" sz="2200" dirty="0"/>
              <a:t>are matched in possibly multiple lookup tables (e.g</a:t>
            </a:r>
            <a:r>
              <a:rPr lang="en-US" altLang="zh-TW" sz="2200" dirty="0" smtClean="0"/>
              <a:t>. exact </a:t>
            </a:r>
            <a:r>
              <a:rPr lang="en-US" altLang="zh-TW" sz="2200" dirty="0"/>
              <a:t>match, prefix match, range search</a:t>
            </a:r>
            <a:r>
              <a:rPr lang="en-US" altLang="zh-TW" sz="2200" dirty="0" smtClean="0"/>
              <a:t>).</a:t>
            </a:r>
          </a:p>
          <a:p>
            <a:endParaRPr lang="en-US" altLang="zh-TW" sz="2200" dirty="0"/>
          </a:p>
          <a:p>
            <a:r>
              <a:rPr lang="en-US" altLang="zh-TW" sz="2200" b="1" dirty="0" smtClean="0"/>
              <a:t>Action </a:t>
            </a:r>
            <a:r>
              <a:rPr lang="en-US" altLang="zh-TW" sz="2200" b="1" dirty="0"/>
              <a:t>Specification </a:t>
            </a:r>
            <a:r>
              <a:rPr lang="en-US" altLang="zh-TW" sz="2200" dirty="0"/>
              <a:t>defines compound actions that </a:t>
            </a:r>
            <a:r>
              <a:rPr lang="en-US" altLang="zh-TW" sz="2200" dirty="0" smtClean="0"/>
              <a:t>may be </a:t>
            </a:r>
            <a:r>
              <a:rPr lang="en-US" altLang="zh-TW" sz="2200" dirty="0"/>
              <a:t>executed for packets</a:t>
            </a:r>
            <a:r>
              <a:rPr lang="en-US" altLang="zh-TW" sz="2200" dirty="0" smtClean="0"/>
              <a:t>.</a:t>
            </a:r>
          </a:p>
          <a:p>
            <a:endParaRPr lang="en-US" altLang="zh-TW" sz="2200" dirty="0"/>
          </a:p>
          <a:p>
            <a:r>
              <a:rPr lang="en-US" altLang="zh-TW" sz="2200" b="1" dirty="0" smtClean="0"/>
              <a:t>Control </a:t>
            </a:r>
            <a:r>
              <a:rPr lang="en-US" altLang="zh-TW" sz="2200" b="1" dirty="0"/>
              <a:t>Program </a:t>
            </a:r>
            <a:r>
              <a:rPr lang="en-US" altLang="zh-TW" sz="2200" dirty="0"/>
              <a:t>puts all of the above together, </a:t>
            </a:r>
            <a:r>
              <a:rPr lang="en-US" altLang="zh-TW" sz="2200" dirty="0" smtClean="0"/>
              <a:t>defining the </a:t>
            </a:r>
            <a:r>
              <a:rPr lang="en-US" altLang="zh-TW" sz="2200" dirty="0"/>
              <a:t>control flow mainly among the tables.</a:t>
            </a:r>
            <a:endParaRPr lang="zh-TW" altLang="en-US" sz="22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4</a:t>
            </a:fld>
            <a:endParaRPr lang="en-US" altLang="zh-TW"/>
          </a:p>
        </p:txBody>
      </p:sp>
    </p:spTree>
    <p:extLst>
      <p:ext uri="{BB962C8B-B14F-4D97-AF65-F5344CB8AC3E}">
        <p14:creationId xmlns:p14="http://schemas.microsoft.com/office/powerpoint/2010/main" val="115081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 name="內容版面配置區 9"/>
          <p:cNvPicPr>
            <a:picLocks noGrp="1" noChangeAspect="1"/>
          </p:cNvPicPr>
          <p:nvPr>
            <p:ph idx="1"/>
          </p:nvPr>
        </p:nvPicPr>
        <p:blipFill>
          <a:blip r:embed="rId2"/>
          <a:stretch>
            <a:fillRect/>
          </a:stretch>
        </p:blipFill>
        <p:spPr>
          <a:xfrm>
            <a:off x="6240264" y="2004054"/>
            <a:ext cx="4770533" cy="2362405"/>
          </a:xfrm>
          <a:prstGeom prst="rect">
            <a:avLst/>
          </a:prstGeom>
        </p:spPr>
      </p:pic>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5</a:t>
            </a:fld>
            <a:endParaRPr lang="en-US" altLang="zh-TW"/>
          </a:p>
        </p:txBody>
      </p:sp>
      <p:pic>
        <p:nvPicPr>
          <p:cNvPr id="8" name="圖片 7"/>
          <p:cNvPicPr>
            <a:picLocks noChangeAspect="1"/>
          </p:cNvPicPr>
          <p:nvPr/>
        </p:nvPicPr>
        <p:blipFill>
          <a:blip r:embed="rId3"/>
          <a:stretch>
            <a:fillRect/>
          </a:stretch>
        </p:blipFill>
        <p:spPr>
          <a:xfrm>
            <a:off x="612684" y="3626586"/>
            <a:ext cx="5273497" cy="2499577"/>
          </a:xfrm>
          <a:prstGeom prst="rect">
            <a:avLst/>
          </a:prstGeom>
        </p:spPr>
      </p:pic>
      <p:pic>
        <p:nvPicPr>
          <p:cNvPr id="9" name="圖片 8"/>
          <p:cNvPicPr>
            <a:picLocks noChangeAspect="1"/>
          </p:cNvPicPr>
          <p:nvPr/>
        </p:nvPicPr>
        <p:blipFill>
          <a:blip r:embed="rId4"/>
          <a:stretch>
            <a:fillRect/>
          </a:stretch>
        </p:blipFill>
        <p:spPr>
          <a:xfrm>
            <a:off x="612684" y="1335422"/>
            <a:ext cx="4229467" cy="1676545"/>
          </a:xfrm>
          <a:prstGeom prst="rect">
            <a:avLst/>
          </a:prstGeom>
        </p:spPr>
      </p:pic>
    </p:spTree>
    <p:extLst>
      <p:ext uri="{BB962C8B-B14F-4D97-AF65-F5344CB8AC3E}">
        <p14:creationId xmlns:p14="http://schemas.microsoft.com/office/powerpoint/2010/main" val="1478525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6</a:t>
            </a:fld>
            <a:endParaRPr lang="en-US" altLang="zh-TW"/>
          </a:p>
        </p:txBody>
      </p:sp>
      <p:pic>
        <p:nvPicPr>
          <p:cNvPr id="6" name="圖片 5"/>
          <p:cNvPicPr>
            <a:picLocks noChangeAspect="1"/>
          </p:cNvPicPr>
          <p:nvPr/>
        </p:nvPicPr>
        <p:blipFill>
          <a:blip r:embed="rId2"/>
          <a:stretch>
            <a:fillRect/>
          </a:stretch>
        </p:blipFill>
        <p:spPr>
          <a:xfrm>
            <a:off x="2403261" y="549275"/>
            <a:ext cx="7674005" cy="5593565"/>
          </a:xfrm>
          <a:prstGeom prst="rect">
            <a:avLst/>
          </a:prstGeom>
        </p:spPr>
      </p:pic>
    </p:spTree>
    <p:extLst>
      <p:ext uri="{BB962C8B-B14F-4D97-AF65-F5344CB8AC3E}">
        <p14:creationId xmlns:p14="http://schemas.microsoft.com/office/powerpoint/2010/main" val="2480957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PARSER GENERATOR DESIGN</a:t>
            </a:r>
            <a:endParaRPr lang="zh-TW" altLang="en-US" dirty="0"/>
          </a:p>
        </p:txBody>
      </p:sp>
      <p:sp>
        <p:nvSpPr>
          <p:cNvPr id="3" name="內容版面配置區 2"/>
          <p:cNvSpPr>
            <a:spLocks noGrp="1"/>
          </p:cNvSpPr>
          <p:nvPr>
            <p:ph idx="1"/>
          </p:nvPr>
        </p:nvSpPr>
        <p:spPr/>
        <p:txBody>
          <a:bodyPr/>
          <a:lstStyle/>
          <a:p>
            <a:r>
              <a:rPr lang="en-US" altLang="zh-TW" sz="2200" dirty="0"/>
              <a:t>The main idea of automatic generation of 100 </a:t>
            </a:r>
            <a:r>
              <a:rPr lang="en-US" altLang="zh-TW" sz="2200" dirty="0" err="1"/>
              <a:t>Gbps</a:t>
            </a:r>
            <a:r>
              <a:rPr lang="en-US" altLang="zh-TW" sz="2200" dirty="0"/>
              <a:t> </a:t>
            </a:r>
            <a:r>
              <a:rPr lang="en-US" altLang="zh-TW" sz="2200" dirty="0" smtClean="0"/>
              <a:t>parser comes </a:t>
            </a:r>
            <a:r>
              <a:rPr lang="en-US" altLang="zh-TW" sz="2200" dirty="0"/>
              <a:t>from the architecture of HFE M2. The </a:t>
            </a:r>
            <a:r>
              <a:rPr lang="en-US" altLang="zh-TW" sz="2200" dirty="0" smtClean="0"/>
              <a:t>architecture consists </a:t>
            </a:r>
            <a:r>
              <a:rPr lang="en-US" altLang="zh-TW" sz="2200" dirty="0"/>
              <a:t>of two main block types - protocol analyzers </a:t>
            </a:r>
            <a:r>
              <a:rPr lang="en-US" altLang="zh-TW" sz="2200" dirty="0" smtClean="0"/>
              <a:t>and pipelines.</a:t>
            </a:r>
          </a:p>
          <a:p>
            <a:endParaRPr lang="en-US" altLang="zh-TW" sz="2200" dirty="0"/>
          </a:p>
          <a:p>
            <a:r>
              <a:rPr lang="en-US" altLang="zh-TW" sz="2200" dirty="0"/>
              <a:t>Protocol analyzers are the heart of the whole approach</a:t>
            </a:r>
            <a:r>
              <a:rPr lang="en-US" altLang="zh-TW" sz="2200" dirty="0" smtClean="0"/>
              <a:t>. A </a:t>
            </a:r>
            <a:r>
              <a:rPr lang="en-US" altLang="zh-TW" sz="2200" dirty="0"/>
              <a:t>generic interface is used for connection </a:t>
            </a:r>
            <a:r>
              <a:rPr lang="en-US" altLang="zh-TW" sz="2200" dirty="0" smtClean="0"/>
              <a:t>between the </a:t>
            </a:r>
            <a:r>
              <a:rPr lang="en-US" altLang="zh-TW" sz="2200" dirty="0"/>
              <a:t>protocol analyzers</a:t>
            </a:r>
            <a:r>
              <a:rPr lang="en-US" altLang="zh-TW" sz="2200" dirty="0" smtClean="0"/>
              <a:t>.</a:t>
            </a:r>
          </a:p>
          <a:p>
            <a:endParaRPr lang="en-US" altLang="zh-TW" sz="2200" dirty="0"/>
          </a:p>
          <a:p>
            <a:r>
              <a:rPr lang="en-US" altLang="zh-TW" sz="2200" dirty="0"/>
              <a:t>There is an optional pipeline </a:t>
            </a:r>
            <a:r>
              <a:rPr lang="en-US" altLang="zh-TW" sz="2200" dirty="0" smtClean="0"/>
              <a:t>block between </a:t>
            </a:r>
            <a:r>
              <a:rPr lang="en-US" altLang="zh-TW" sz="2200" dirty="0"/>
              <a:t>each two protocol analyzers. The pipeline blocks </a:t>
            </a:r>
            <a:r>
              <a:rPr lang="en-US" altLang="zh-TW" sz="2200" dirty="0" smtClean="0"/>
              <a:t>can be </a:t>
            </a:r>
            <a:r>
              <a:rPr lang="en-US" altLang="zh-TW" sz="2200" dirty="0"/>
              <a:t>individually enabled/disabled at compile time to tune </a:t>
            </a:r>
            <a:r>
              <a:rPr lang="en-US" altLang="zh-TW" sz="2200" dirty="0" smtClean="0"/>
              <a:t>the final </a:t>
            </a:r>
            <a:r>
              <a:rPr lang="en-US" altLang="zh-TW" sz="2200" dirty="0"/>
              <a:t>frequency, latency and chip area</a:t>
            </a:r>
            <a:r>
              <a:rPr lang="en-US" altLang="zh-TW" sz="2200" dirty="0" smtClean="0"/>
              <a:t>.</a:t>
            </a:r>
          </a:p>
          <a:p>
            <a:endParaRPr lang="en-US" altLang="zh-TW" sz="2200" dirty="0"/>
          </a:p>
          <a:p>
            <a:r>
              <a:rPr lang="en-US" altLang="zh-TW" sz="2200" dirty="0"/>
              <a:t>Protocol analyzers </a:t>
            </a:r>
            <a:r>
              <a:rPr lang="en-US" altLang="zh-TW" sz="2200" dirty="0" smtClean="0"/>
              <a:t>and pipeline </a:t>
            </a:r>
            <a:r>
              <a:rPr lang="en-US" altLang="zh-TW" sz="2200" dirty="0"/>
              <a:t>blocks are connected to the processing chain </a:t>
            </a:r>
            <a:r>
              <a:rPr lang="en-US" altLang="zh-TW" sz="2200" dirty="0" smtClean="0"/>
              <a:t>which represents </a:t>
            </a:r>
            <a:r>
              <a:rPr lang="en-US" altLang="zh-TW" sz="2200" dirty="0"/>
              <a:t>the protocol stack of incoming network packet.</a:t>
            </a:r>
            <a:endParaRPr lang="zh-TW" altLang="en-US" sz="22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7</a:t>
            </a:fld>
            <a:endParaRPr lang="en-US" altLang="zh-TW"/>
          </a:p>
        </p:txBody>
      </p:sp>
    </p:spTree>
    <p:extLst>
      <p:ext uri="{BB962C8B-B14F-4D97-AF65-F5344CB8AC3E}">
        <p14:creationId xmlns:p14="http://schemas.microsoft.com/office/powerpoint/2010/main" val="13626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頁尾版面配置區 3"/>
          <p:cNvSpPr>
            <a:spLocks noGrp="1"/>
          </p:cNvSpPr>
          <p:nvPr>
            <p:ph type="ftr" sz="quarter" idx="11"/>
          </p:nvPr>
        </p:nvSpPr>
        <p:spPr/>
        <p:txBody>
          <a:bodyPr/>
          <a:lstStyle/>
          <a:p>
            <a:pPr>
              <a:defRPr/>
            </a:pPr>
            <a:r>
              <a:rPr lang="en-US" altLang="zh-TW" dirty="0" smtClean="0"/>
              <a:t>Computer &amp; Internet Architecture Lab</a:t>
            </a:r>
          </a:p>
          <a:p>
            <a:pPr>
              <a:defRPr/>
            </a:pPr>
            <a:r>
              <a:rPr lang="en-US" altLang="zh-TW" dirty="0"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8</a:t>
            </a:fld>
            <a:endParaRPr lang="en-US" altLang="zh-TW"/>
          </a:p>
        </p:txBody>
      </p:sp>
      <p:pic>
        <p:nvPicPr>
          <p:cNvPr id="6" name="圖片 5"/>
          <p:cNvPicPr>
            <a:picLocks noChangeAspect="1"/>
          </p:cNvPicPr>
          <p:nvPr/>
        </p:nvPicPr>
        <p:blipFill>
          <a:blip r:embed="rId2"/>
          <a:stretch>
            <a:fillRect/>
          </a:stretch>
        </p:blipFill>
        <p:spPr>
          <a:xfrm>
            <a:off x="586629" y="477713"/>
            <a:ext cx="5860288" cy="5105842"/>
          </a:xfrm>
          <a:prstGeom prst="rect">
            <a:avLst/>
          </a:prstGeom>
        </p:spPr>
      </p:pic>
      <p:pic>
        <p:nvPicPr>
          <p:cNvPr id="7" name="圖片 6"/>
          <p:cNvPicPr>
            <a:picLocks noChangeAspect="1"/>
          </p:cNvPicPr>
          <p:nvPr/>
        </p:nvPicPr>
        <p:blipFill>
          <a:blip r:embed="rId3"/>
          <a:stretch>
            <a:fillRect/>
          </a:stretch>
        </p:blipFill>
        <p:spPr>
          <a:xfrm>
            <a:off x="6446917" y="1342119"/>
            <a:ext cx="5182049" cy="3680779"/>
          </a:xfrm>
          <a:prstGeom prst="rect">
            <a:avLst/>
          </a:prstGeom>
        </p:spPr>
      </p:pic>
    </p:spTree>
    <p:extLst>
      <p:ext uri="{BB962C8B-B14F-4D97-AF65-F5344CB8AC3E}">
        <p14:creationId xmlns:p14="http://schemas.microsoft.com/office/powerpoint/2010/main" val="261203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Protocol analyzer</a:t>
            </a:r>
            <a:endParaRPr lang="zh-TW" altLang="en-US" dirty="0"/>
          </a:p>
        </p:txBody>
      </p:sp>
      <p:sp>
        <p:nvSpPr>
          <p:cNvPr id="3" name="內容版面配置區 2"/>
          <p:cNvSpPr>
            <a:spLocks noGrp="1"/>
          </p:cNvSpPr>
          <p:nvPr>
            <p:ph idx="1"/>
          </p:nvPr>
        </p:nvSpPr>
        <p:spPr>
          <a:xfrm>
            <a:off x="1016000" y="1412876"/>
            <a:ext cx="5430917" cy="4530725"/>
          </a:xfrm>
        </p:spPr>
        <p:txBody>
          <a:bodyPr/>
          <a:lstStyle/>
          <a:p>
            <a:r>
              <a:rPr lang="en-US" altLang="zh-TW" sz="2400" dirty="0"/>
              <a:t>Protocol analyzer uses </a:t>
            </a:r>
            <a:r>
              <a:rPr lang="en-US" altLang="zh-TW" sz="2400" i="1" dirty="0"/>
              <a:t>Generic Protocol Parser </a:t>
            </a:r>
            <a:r>
              <a:rPr lang="en-US" altLang="zh-TW" sz="2400" i="1" dirty="0" smtClean="0"/>
              <a:t>Interface </a:t>
            </a:r>
            <a:r>
              <a:rPr lang="en-US" altLang="zh-TW" sz="2400" dirty="0" smtClean="0"/>
              <a:t>(</a:t>
            </a:r>
            <a:r>
              <a:rPr lang="en-US" altLang="zh-TW" sz="2400" dirty="0"/>
              <a:t>GPPI) for connection between modules. This interface </a:t>
            </a:r>
            <a:r>
              <a:rPr lang="en-US" altLang="zh-TW" sz="2400" dirty="0" smtClean="0"/>
              <a:t>provides the </a:t>
            </a:r>
            <a:r>
              <a:rPr lang="en-US" altLang="zh-TW" sz="2400" dirty="0"/>
              <a:t>input information necessary to parse a single </a:t>
            </a:r>
            <a:r>
              <a:rPr lang="en-US" altLang="zh-TW" sz="2400" dirty="0" smtClean="0"/>
              <a:t>protocol header.</a:t>
            </a:r>
          </a:p>
          <a:p>
            <a:endParaRPr lang="en-US" altLang="zh-TW" sz="2400" dirty="0" smtClean="0"/>
          </a:p>
          <a:p>
            <a:endParaRPr lang="en-US" altLang="zh-TW" sz="2400" dirty="0"/>
          </a:p>
        </p:txBody>
      </p:sp>
      <p:sp>
        <p:nvSpPr>
          <p:cNvPr id="4" name="頁尾版面配置區 3"/>
          <p:cNvSpPr>
            <a:spLocks noGrp="1"/>
          </p:cNvSpPr>
          <p:nvPr>
            <p:ph type="ftr" sz="quarter" idx="11"/>
          </p:nvPr>
        </p:nvSpPr>
        <p:spPr/>
        <p:txBody>
          <a:bodyPr/>
          <a:lstStyle/>
          <a:p>
            <a:pPr>
              <a:defRPr/>
            </a:pPr>
            <a:r>
              <a:rPr lang="en-US" altLang="zh-TW" smtClean="0"/>
              <a:t>Computer &amp; Internet Architecture Lab</a:t>
            </a:r>
          </a:p>
          <a:p>
            <a:pPr>
              <a:defRPr/>
            </a:pPr>
            <a:r>
              <a:rPr lang="en-US" altLang="zh-TW" smtClean="0"/>
              <a:t>CSIE, National Cheng Kung University</a:t>
            </a:r>
            <a:endParaRPr lang="en-US" altLang="zh-TW" dirty="0"/>
          </a:p>
        </p:txBody>
      </p:sp>
      <p:sp>
        <p:nvSpPr>
          <p:cNvPr id="5" name="投影片編號版面配置區 4"/>
          <p:cNvSpPr>
            <a:spLocks noGrp="1"/>
          </p:cNvSpPr>
          <p:nvPr>
            <p:ph type="sldNum" sz="quarter" idx="12"/>
          </p:nvPr>
        </p:nvSpPr>
        <p:spPr/>
        <p:txBody>
          <a:bodyPr/>
          <a:lstStyle/>
          <a:p>
            <a:pPr>
              <a:defRPr/>
            </a:pPr>
            <a:fld id="{5AF3F63C-EE3D-4A67-9BE8-F52E6A2DE316}" type="slidenum">
              <a:rPr lang="en-US" altLang="zh-TW" smtClean="0"/>
              <a:pPr>
                <a:defRPr/>
              </a:pPr>
              <a:t>9</a:t>
            </a:fld>
            <a:endParaRPr lang="en-US" altLang="zh-TW"/>
          </a:p>
        </p:txBody>
      </p:sp>
      <p:pic>
        <p:nvPicPr>
          <p:cNvPr id="6" name="圖片 5"/>
          <p:cNvPicPr>
            <a:picLocks noChangeAspect="1"/>
          </p:cNvPicPr>
          <p:nvPr/>
        </p:nvPicPr>
        <p:blipFill>
          <a:blip r:embed="rId2"/>
          <a:stretch>
            <a:fillRect/>
          </a:stretch>
        </p:blipFill>
        <p:spPr>
          <a:xfrm>
            <a:off x="6446917" y="1342119"/>
            <a:ext cx="5182049" cy="3680779"/>
          </a:xfrm>
          <a:prstGeom prst="rect">
            <a:avLst/>
          </a:prstGeom>
        </p:spPr>
      </p:pic>
    </p:spTree>
    <p:extLst>
      <p:ext uri="{BB962C8B-B14F-4D97-AF65-F5344CB8AC3E}">
        <p14:creationId xmlns:p14="http://schemas.microsoft.com/office/powerpoint/2010/main" val="283144981"/>
      </p:ext>
    </p:extLst>
  </p:cSld>
  <p:clrMapOvr>
    <a:masterClrMapping/>
  </p:clrMapOvr>
</p:sld>
</file>

<file path=ppt/theme/theme1.xml><?xml version="1.0" encoding="utf-8"?>
<a:theme xmlns:a="http://schemas.openxmlformats.org/drawingml/2006/main" name="佈景主題1">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自訂 2">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佈景主題1" id="{9DA956AA-C026-4635-A976-1E278F02BC2A}" vid="{E396B9C6-525B-46F3-8179-0B65CCAA206D}"/>
    </a:ext>
  </a:extLst>
</a:theme>
</file>

<file path=docProps/app.xml><?xml version="1.0" encoding="utf-8"?>
<Properties xmlns="http://schemas.openxmlformats.org/officeDocument/2006/extended-properties" xmlns:vt="http://schemas.openxmlformats.org/officeDocument/2006/docPropsVTypes">
  <Template>佈景主題1</Template>
  <TotalTime>132</TotalTime>
  <Words>2117</Words>
  <Application>Microsoft Office PowerPoint</Application>
  <PresentationFormat>寬螢幕</PresentationFormat>
  <Paragraphs>225</Paragraphs>
  <Slides>32</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32</vt:i4>
      </vt:variant>
    </vt:vector>
  </HeadingPairs>
  <TitlesOfParts>
    <vt:vector size="38" baseType="lpstr">
      <vt:lpstr>新細明體</vt:lpstr>
      <vt:lpstr>Arial</vt:lpstr>
      <vt:lpstr>Arial Black</vt:lpstr>
      <vt:lpstr>Times New Roman</vt:lpstr>
      <vt:lpstr>Wingdings</vt:lpstr>
      <vt:lpstr>佈景主題1</vt:lpstr>
      <vt:lpstr>P4-to-VHDL: Automatic Generation of 100 Gbps Packet Parsers</vt:lpstr>
      <vt:lpstr>INTRODUCTION</vt:lpstr>
      <vt:lpstr>THE P4 LANGUAGE</vt:lpstr>
      <vt:lpstr>PowerPoint 簡報</vt:lpstr>
      <vt:lpstr>PowerPoint 簡報</vt:lpstr>
      <vt:lpstr>PowerPoint 簡報</vt:lpstr>
      <vt:lpstr>PARSER GENERATOR DESIGN</vt:lpstr>
      <vt:lpstr>PowerPoint 簡報</vt:lpstr>
      <vt:lpstr>Protocol analyzer</vt:lpstr>
      <vt:lpstr>PowerPoint 簡報</vt:lpstr>
      <vt:lpstr>PowerPoint 簡報</vt:lpstr>
      <vt:lpstr>PowerPoint 簡報</vt:lpstr>
      <vt:lpstr>Transformation from P4 to HFE M2</vt:lpstr>
      <vt:lpstr>PowerPoint 簡報</vt:lpstr>
      <vt:lpstr>PowerPoint 簡報</vt:lpstr>
      <vt:lpstr>Generate Protocol Analyzer block</vt:lpstr>
      <vt:lpstr>PowerPoint 簡報</vt:lpstr>
      <vt:lpstr>Processing Chain</vt:lpstr>
      <vt:lpstr>PowerPoint 簡報</vt:lpstr>
      <vt:lpstr>PowerPoint 簡報</vt:lpstr>
      <vt:lpstr>Optimizations</vt:lpstr>
      <vt:lpstr>PowerPoint 簡報</vt:lpstr>
      <vt:lpstr>PowerPoint 簡報</vt:lpstr>
      <vt:lpstr>PowerPoint 簡報</vt:lpstr>
      <vt:lpstr>PowerPoint 簡報</vt:lpstr>
      <vt:lpstr>RESULTS</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Lin</dc:creator>
  <cp:lastModifiedBy>Lin</cp:lastModifiedBy>
  <cp:revision>51</cp:revision>
  <dcterms:created xsi:type="dcterms:W3CDTF">2018-01-02T15:11:12Z</dcterms:created>
  <dcterms:modified xsi:type="dcterms:W3CDTF">2018-01-02T17:23:42Z</dcterms:modified>
</cp:coreProperties>
</file>