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9" r:id="rId3"/>
    <p:sldId id="278" r:id="rId4"/>
    <p:sldId id="280" r:id="rId5"/>
    <p:sldId id="263" r:id="rId6"/>
    <p:sldId id="259" r:id="rId7"/>
    <p:sldId id="260" r:id="rId8"/>
    <p:sldId id="261" r:id="rId9"/>
    <p:sldId id="265" r:id="rId10"/>
    <p:sldId id="262" r:id="rId11"/>
    <p:sldId id="267" r:id="rId12"/>
    <p:sldId id="268" r:id="rId13"/>
    <p:sldId id="266" r:id="rId14"/>
    <p:sldId id="269" r:id="rId15"/>
    <p:sldId id="270" r:id="rId16"/>
    <p:sldId id="276" r:id="rId17"/>
    <p:sldId id="277" r:id="rId18"/>
    <p:sldId id="275" r:id="rId19"/>
    <p:sldId id="258" r:id="rId20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FF"/>
    <a:srgbClr val="CDCDFF"/>
    <a:srgbClr val="3FC94C"/>
    <a:srgbClr val="94F587"/>
    <a:srgbClr val="82DD69"/>
    <a:srgbClr val="B3F8AA"/>
    <a:srgbClr val="CE7895"/>
    <a:srgbClr val="FF33CC"/>
    <a:srgbClr val="FF66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87713" autoAdjust="0"/>
  </p:normalViewPr>
  <p:slideViewPr>
    <p:cSldViewPr>
      <p:cViewPr varScale="1">
        <p:scale>
          <a:sx n="100" d="100"/>
          <a:sy n="100" d="100"/>
        </p:scale>
        <p:origin x="2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1771" y="-82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8BE735-0BD5-49AC-8E22-C81B48E79BF1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D6D0106-04CD-436E-860E-5529DC9E72BD}">
      <dgm:prSet phldrT="[文字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1800" dirty="0" smtClean="0"/>
            <a:t>1. Accept packet arriving on an incoming link. </a:t>
          </a:r>
          <a:endParaRPr lang="zh-TW" altLang="en-US" sz="1800" dirty="0"/>
        </a:p>
      </dgm:t>
    </dgm:pt>
    <dgm:pt modelId="{F4558EA2-61D8-42CC-B9E6-86B63DA853CE}" type="parTrans" cxnId="{6428E52C-F6F9-4AD3-BCD6-BDBE88FD0051}">
      <dgm:prSet/>
      <dgm:spPr/>
      <dgm:t>
        <a:bodyPr/>
        <a:lstStyle/>
        <a:p>
          <a:endParaRPr lang="zh-TW" altLang="en-US"/>
        </a:p>
      </dgm:t>
    </dgm:pt>
    <dgm:pt modelId="{49308C69-26E9-412C-8E1E-AF16C212EA18}" type="sibTrans" cxnId="{6428E52C-F6F9-4AD3-BCD6-BDBE88FD005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TW" altLang="en-US"/>
        </a:p>
      </dgm:t>
    </dgm:pt>
    <dgm:pt modelId="{44A3AF65-1A7D-4CF6-9673-0215505D0678}">
      <dgm:prSet phldrT="[文字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ts val="1000"/>
            </a:lnSpc>
          </a:pPr>
          <a:r>
            <a:rPr lang="en-US" altLang="zh-TW" sz="1800" dirty="0" smtClean="0"/>
            <a:t>2. Lookup packet destination address in the forwarding</a:t>
          </a:r>
        </a:p>
        <a:p>
          <a:pPr>
            <a:lnSpc>
              <a:spcPts val="1000"/>
            </a:lnSpc>
          </a:pPr>
          <a:r>
            <a:rPr lang="en-US" altLang="zh-TW" sz="1800" dirty="0" smtClean="0"/>
            <a:t>    table to identify outgoing port(s). </a:t>
          </a:r>
          <a:endParaRPr lang="zh-TW" altLang="en-US" sz="1800" dirty="0"/>
        </a:p>
      </dgm:t>
    </dgm:pt>
    <dgm:pt modelId="{BEE63B05-5A49-428A-8FA6-95F3C9E45EC0}" type="parTrans" cxnId="{8A5C5830-4B57-4A83-A0F3-623B855EC09C}">
      <dgm:prSet/>
      <dgm:spPr/>
      <dgm:t>
        <a:bodyPr/>
        <a:lstStyle/>
        <a:p>
          <a:endParaRPr lang="zh-TW" altLang="en-US"/>
        </a:p>
      </dgm:t>
    </dgm:pt>
    <dgm:pt modelId="{BC351F9E-74FF-422C-B8C1-D8BCF37D7151}" type="sibTrans" cxnId="{8A5C5830-4B57-4A83-A0F3-623B855EC09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TW" altLang="en-US"/>
        </a:p>
      </dgm:t>
    </dgm:pt>
    <dgm:pt modelId="{29F8BAD4-A428-493F-BA6A-2CDC679FE38F}">
      <dgm:prSet phldrT="[文字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ts val="1000"/>
            </a:lnSpc>
          </a:pPr>
          <a:r>
            <a:rPr lang="en-US" altLang="zh-TW" sz="1800" dirty="0" smtClean="0"/>
            <a:t>3. Manipulate IP header: e.g., decrement TTL, update</a:t>
          </a:r>
        </a:p>
        <a:p>
          <a:pPr>
            <a:lnSpc>
              <a:spcPts val="1000"/>
            </a:lnSpc>
          </a:pPr>
          <a:r>
            <a:rPr lang="en-US" altLang="zh-TW" sz="1800" dirty="0" smtClean="0"/>
            <a:t>    header checksum. </a:t>
          </a:r>
          <a:endParaRPr lang="zh-TW" altLang="en-US" sz="1800" dirty="0"/>
        </a:p>
      </dgm:t>
    </dgm:pt>
    <dgm:pt modelId="{D6925500-60D9-4671-848B-C7073566E158}" type="parTrans" cxnId="{2BA827DE-206D-44B5-A624-9A2B141655BC}">
      <dgm:prSet/>
      <dgm:spPr/>
      <dgm:t>
        <a:bodyPr/>
        <a:lstStyle/>
        <a:p>
          <a:endParaRPr lang="zh-TW" altLang="en-US"/>
        </a:p>
      </dgm:t>
    </dgm:pt>
    <dgm:pt modelId="{E7D5D778-FE16-4A24-875C-3B67A52FD835}" type="sibTrans" cxnId="{2BA827DE-206D-44B5-A624-9A2B141655B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TW" altLang="en-US"/>
        </a:p>
      </dgm:t>
    </dgm:pt>
    <dgm:pt modelId="{F0CE43C7-0BDA-4A2B-9692-4FB87CE2F7AA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1800" dirty="0" smtClean="0"/>
            <a:t>4. Buffer packet in the output queue.</a:t>
          </a:r>
          <a:endParaRPr lang="zh-TW" altLang="en-US" sz="1800" dirty="0"/>
        </a:p>
      </dgm:t>
    </dgm:pt>
    <dgm:pt modelId="{CF7C8237-7D86-4DAB-B10A-A9B191791C63}" type="parTrans" cxnId="{A497B7DE-E39B-4E75-B902-4293587D38FC}">
      <dgm:prSet/>
      <dgm:spPr/>
      <dgm:t>
        <a:bodyPr/>
        <a:lstStyle/>
        <a:p>
          <a:endParaRPr lang="zh-TW" altLang="en-US"/>
        </a:p>
      </dgm:t>
    </dgm:pt>
    <dgm:pt modelId="{A9C3D407-4EA6-404D-B9A2-52D3AF7BB589}" type="sibTrans" cxnId="{A497B7DE-E39B-4E75-B902-4293587D38F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TW" altLang="en-US"/>
        </a:p>
      </dgm:t>
    </dgm:pt>
    <dgm:pt modelId="{AA9A9D4E-962D-4C26-B099-3B4D7A4BD038}">
      <dgm:prSet/>
      <dgm:spPr/>
      <dgm:t>
        <a:bodyPr/>
        <a:lstStyle/>
        <a:p>
          <a:endParaRPr lang="zh-TW" altLang="en-US"/>
        </a:p>
      </dgm:t>
    </dgm:pt>
    <dgm:pt modelId="{B8CDB0F6-AF4C-4D2A-A66F-315252DBBF8E}" type="parTrans" cxnId="{6B3464AB-09EB-4560-843C-61F18EC82C76}">
      <dgm:prSet/>
      <dgm:spPr/>
      <dgm:t>
        <a:bodyPr/>
        <a:lstStyle/>
        <a:p>
          <a:endParaRPr lang="zh-TW" altLang="en-US"/>
        </a:p>
      </dgm:t>
    </dgm:pt>
    <dgm:pt modelId="{334A5749-84DE-4543-8374-77E2F197D194}" type="sibTrans" cxnId="{6B3464AB-09EB-4560-843C-61F18EC82C76}">
      <dgm:prSet/>
      <dgm:spPr/>
      <dgm:t>
        <a:bodyPr/>
        <a:lstStyle/>
        <a:p>
          <a:endParaRPr lang="zh-TW" altLang="en-US"/>
        </a:p>
      </dgm:t>
    </dgm:pt>
    <dgm:pt modelId="{6AA4C0A1-6044-4A63-988D-F846095C48A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1800" dirty="0" smtClean="0"/>
            <a:t>5. Transmit packet onto outgoing link.</a:t>
          </a:r>
          <a:endParaRPr lang="en-US" altLang="zh-TW" sz="1800" dirty="0"/>
        </a:p>
      </dgm:t>
    </dgm:pt>
    <dgm:pt modelId="{FF042199-3B97-4ED1-8D57-E2D01751C5BA}" type="parTrans" cxnId="{56B4E8CE-DA6A-4B4F-B23E-E6EDE46E97FB}">
      <dgm:prSet/>
      <dgm:spPr/>
      <dgm:t>
        <a:bodyPr/>
        <a:lstStyle/>
        <a:p>
          <a:endParaRPr lang="zh-TW" altLang="en-US"/>
        </a:p>
      </dgm:t>
    </dgm:pt>
    <dgm:pt modelId="{6D89A0B1-BA43-41BB-ACC3-58176F74DB2E}" type="sibTrans" cxnId="{56B4E8CE-DA6A-4B4F-B23E-E6EDE46E97FB}">
      <dgm:prSet/>
      <dgm:spPr/>
      <dgm:t>
        <a:bodyPr/>
        <a:lstStyle/>
        <a:p>
          <a:endParaRPr lang="zh-TW" altLang="en-US"/>
        </a:p>
      </dgm:t>
    </dgm:pt>
    <dgm:pt modelId="{9436A0F2-FD44-432A-AD9C-8AACAA3F7E60}" type="pres">
      <dgm:prSet presAssocID="{DA8BE735-0BD5-49AC-8E22-C81B48E79BF1}" presName="outerComposite" presStyleCnt="0">
        <dgm:presLayoutVars>
          <dgm:chMax val="5"/>
          <dgm:dir/>
          <dgm:resizeHandles val="exact"/>
        </dgm:presLayoutVars>
      </dgm:prSet>
      <dgm:spPr/>
    </dgm:pt>
    <dgm:pt modelId="{4F874F0F-FCA8-466A-8631-7A573058BF94}" type="pres">
      <dgm:prSet presAssocID="{DA8BE735-0BD5-49AC-8E22-C81B48E79BF1}" presName="dummyMaxCanvas" presStyleCnt="0">
        <dgm:presLayoutVars/>
      </dgm:prSet>
      <dgm:spPr/>
    </dgm:pt>
    <dgm:pt modelId="{33F0F0ED-5E6C-4ACA-A3F0-24694C95E4AE}" type="pres">
      <dgm:prSet presAssocID="{DA8BE735-0BD5-49AC-8E22-C81B48E79BF1}" presName="FiveNodes_1" presStyleLbl="node1" presStyleIdx="0" presStyleCnt="5" custScaleX="123021" custScaleY="68855" custLinFactNeighborX="11511" custLinFactNeighborY="49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47E2BD-7630-4A1F-93DB-65F0E1268D75}" type="pres">
      <dgm:prSet presAssocID="{DA8BE735-0BD5-49AC-8E22-C81B48E79BF1}" presName="FiveNodes_2" presStyleLbl="node1" presStyleIdx="1" presStyleCnt="5" custScaleX="123021" custScaleY="68855" custLinFactNeighborX="4043" custLinFactNeighborY="596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95DFC9-C109-45F5-8F9F-6C5DF82D4A00}" type="pres">
      <dgm:prSet presAssocID="{DA8BE735-0BD5-49AC-8E22-C81B48E79BF1}" presName="FiveNodes_3" presStyleLbl="node1" presStyleIdx="2" presStyleCnt="5" custScaleX="123021" custScaleY="68855" custLinFactNeighborX="-19036" custLinFactNeighborY="56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7565DEC-6213-4177-9DE7-066AFCF78AE9}" type="pres">
      <dgm:prSet presAssocID="{DA8BE735-0BD5-49AC-8E22-C81B48E79BF1}" presName="FiveNodes_4" presStyleLbl="node1" presStyleIdx="3" presStyleCnt="5" custScaleX="123021" custScaleY="68855" custLinFactNeighborX="-26504" custLinFactNeighborY="376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FC6EBD4-C697-45C5-B116-EE9BFF734AA1}" type="pres">
      <dgm:prSet presAssocID="{DA8BE735-0BD5-49AC-8E22-C81B48E79BF1}" presName="FiveNodes_5" presStyleLbl="node1" presStyleIdx="4" presStyleCnt="5" custScaleX="123021" custScaleY="68855" custLinFactNeighborX="-33971" custLinFactNeighborY="933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51308B-37AB-4262-8C78-24389074BD11}" type="pres">
      <dgm:prSet presAssocID="{DA8BE735-0BD5-49AC-8E22-C81B48E79BF1}" presName="FiveConn_1-2" presStyleLbl="fgAccFollowNode1" presStyleIdx="0" presStyleCnt="4" custLinFactNeighborX="61987" custLinFactNeighborY="14738">
        <dgm:presLayoutVars>
          <dgm:bulletEnabled val="1"/>
        </dgm:presLayoutVars>
      </dgm:prSet>
      <dgm:spPr/>
    </dgm:pt>
    <dgm:pt modelId="{5B31E00A-2104-45C5-A5DF-D98430ADDAA0}" type="pres">
      <dgm:prSet presAssocID="{DA8BE735-0BD5-49AC-8E22-C81B48E79BF1}" presName="FiveConn_2-3" presStyleLbl="fgAccFollowNode1" presStyleIdx="1" presStyleCnt="4" custLinFactNeighborX="-15174" custLinFactNeighborY="23159">
        <dgm:presLayoutVars>
          <dgm:bulletEnabled val="1"/>
        </dgm:presLayoutVars>
      </dgm:prSet>
      <dgm:spPr/>
    </dgm:pt>
    <dgm:pt modelId="{CA888514-C5B8-4D32-960C-BF9EE81AA1D8}" type="pres">
      <dgm:prSet presAssocID="{DA8BE735-0BD5-49AC-8E22-C81B48E79BF1}" presName="FiveConn_3-4" presStyleLbl="fgAccFollowNode1" presStyleIdx="2" presStyleCnt="4" custLinFactNeighborX="-92336" custLinFactNeighborY="20018">
        <dgm:presLayoutVars>
          <dgm:bulletEnabled val="1"/>
        </dgm:presLayoutVars>
      </dgm:prSet>
      <dgm:spPr/>
    </dgm:pt>
    <dgm:pt modelId="{651F150B-EBB0-4572-87E2-C54F90034046}" type="pres">
      <dgm:prSet presAssocID="{DA8BE735-0BD5-49AC-8E22-C81B48E79BF1}" presName="FiveConn_4-5" presStyleLbl="fgAccFollowNode1" presStyleIdx="3" presStyleCnt="4" custLinFactX="-69498" custLinFactNeighborX="-100000" custLinFactNeighborY="26729">
        <dgm:presLayoutVars>
          <dgm:bulletEnabled val="1"/>
        </dgm:presLayoutVars>
      </dgm:prSet>
      <dgm:spPr/>
    </dgm:pt>
    <dgm:pt modelId="{6355056E-75B7-419F-B5F9-B27892232C5D}" type="pres">
      <dgm:prSet presAssocID="{DA8BE735-0BD5-49AC-8E22-C81B48E79BF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3BF9844-C9DC-4F52-9BBD-53C2522A6854}" type="pres">
      <dgm:prSet presAssocID="{DA8BE735-0BD5-49AC-8E22-C81B48E79BF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65EA2AD-5544-4B70-ABB0-3F6575E4204A}" type="pres">
      <dgm:prSet presAssocID="{DA8BE735-0BD5-49AC-8E22-C81B48E79BF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D6FC46-1EC0-4757-A937-73F0B97B086F}" type="pres">
      <dgm:prSet presAssocID="{DA8BE735-0BD5-49AC-8E22-C81B48E79BF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975F94-A211-46E0-AA98-15A89A72F971}" type="pres">
      <dgm:prSet presAssocID="{DA8BE735-0BD5-49AC-8E22-C81B48E79BF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8B1E1A7-BF65-472D-B13F-7DE0EAFC6552}" type="presOf" srcId="{44A3AF65-1A7D-4CF6-9673-0215505D0678}" destId="{D347E2BD-7630-4A1F-93DB-65F0E1268D75}" srcOrd="0" destOrd="0" presId="urn:microsoft.com/office/officeart/2005/8/layout/vProcess5"/>
    <dgm:cxn modelId="{DB26233B-FEDB-46C2-A976-481606EA3158}" type="presOf" srcId="{49308C69-26E9-412C-8E1E-AF16C212EA18}" destId="{CB51308B-37AB-4262-8C78-24389074BD11}" srcOrd="0" destOrd="0" presId="urn:microsoft.com/office/officeart/2005/8/layout/vProcess5"/>
    <dgm:cxn modelId="{C9A36190-5CD9-4EB1-ABB1-0E6A031FE8B2}" type="presOf" srcId="{29F8BAD4-A428-493F-BA6A-2CDC679FE38F}" destId="{A65EA2AD-5544-4B70-ABB0-3F6575E4204A}" srcOrd="1" destOrd="0" presId="urn:microsoft.com/office/officeart/2005/8/layout/vProcess5"/>
    <dgm:cxn modelId="{12B99AA7-1EA9-4FF1-BD14-D87E5F607E4F}" type="presOf" srcId="{F0CE43C7-0BDA-4A2B-9692-4FB87CE2F7AA}" destId="{81D6FC46-1EC0-4757-A937-73F0B97B086F}" srcOrd="1" destOrd="0" presId="urn:microsoft.com/office/officeart/2005/8/layout/vProcess5"/>
    <dgm:cxn modelId="{73EA7D32-6A7B-4C59-AB7F-91D84A19B5F8}" type="presOf" srcId="{E7D5D778-FE16-4A24-875C-3B67A52FD835}" destId="{CA888514-C5B8-4D32-960C-BF9EE81AA1D8}" srcOrd="0" destOrd="0" presId="urn:microsoft.com/office/officeart/2005/8/layout/vProcess5"/>
    <dgm:cxn modelId="{A497B7DE-E39B-4E75-B902-4293587D38FC}" srcId="{DA8BE735-0BD5-49AC-8E22-C81B48E79BF1}" destId="{F0CE43C7-0BDA-4A2B-9692-4FB87CE2F7AA}" srcOrd="3" destOrd="0" parTransId="{CF7C8237-7D86-4DAB-B10A-A9B191791C63}" sibTransId="{A9C3D407-4EA6-404D-B9A2-52D3AF7BB589}"/>
    <dgm:cxn modelId="{56B4E8CE-DA6A-4B4F-B23E-E6EDE46E97FB}" srcId="{DA8BE735-0BD5-49AC-8E22-C81B48E79BF1}" destId="{6AA4C0A1-6044-4A63-988D-F846095C48A6}" srcOrd="4" destOrd="0" parTransId="{FF042199-3B97-4ED1-8D57-E2D01751C5BA}" sibTransId="{6D89A0B1-BA43-41BB-ACC3-58176F74DB2E}"/>
    <dgm:cxn modelId="{2BA827DE-206D-44B5-A624-9A2B141655BC}" srcId="{DA8BE735-0BD5-49AC-8E22-C81B48E79BF1}" destId="{29F8BAD4-A428-493F-BA6A-2CDC679FE38F}" srcOrd="2" destOrd="0" parTransId="{D6925500-60D9-4671-848B-C7073566E158}" sibTransId="{E7D5D778-FE16-4A24-875C-3B67A52FD835}"/>
    <dgm:cxn modelId="{0E90EC96-CB89-41CA-99DA-D28835FA8C38}" type="presOf" srcId="{6AA4C0A1-6044-4A63-988D-F846095C48A6}" destId="{7B975F94-A211-46E0-AA98-15A89A72F971}" srcOrd="1" destOrd="0" presId="urn:microsoft.com/office/officeart/2005/8/layout/vProcess5"/>
    <dgm:cxn modelId="{D517591B-69E9-4A49-A4E6-447371AAD557}" type="presOf" srcId="{BC351F9E-74FF-422C-B8C1-D8BCF37D7151}" destId="{5B31E00A-2104-45C5-A5DF-D98430ADDAA0}" srcOrd="0" destOrd="0" presId="urn:microsoft.com/office/officeart/2005/8/layout/vProcess5"/>
    <dgm:cxn modelId="{1727CCA1-C2B5-447A-9B23-3D0FC7CFEA58}" type="presOf" srcId="{F0CE43C7-0BDA-4A2B-9692-4FB87CE2F7AA}" destId="{57565DEC-6213-4177-9DE7-066AFCF78AE9}" srcOrd="0" destOrd="0" presId="urn:microsoft.com/office/officeart/2005/8/layout/vProcess5"/>
    <dgm:cxn modelId="{6428E52C-F6F9-4AD3-BCD6-BDBE88FD0051}" srcId="{DA8BE735-0BD5-49AC-8E22-C81B48E79BF1}" destId="{CD6D0106-04CD-436E-860E-5529DC9E72BD}" srcOrd="0" destOrd="0" parTransId="{F4558EA2-61D8-42CC-B9E6-86B63DA853CE}" sibTransId="{49308C69-26E9-412C-8E1E-AF16C212EA18}"/>
    <dgm:cxn modelId="{8A5C5830-4B57-4A83-A0F3-623B855EC09C}" srcId="{DA8BE735-0BD5-49AC-8E22-C81B48E79BF1}" destId="{44A3AF65-1A7D-4CF6-9673-0215505D0678}" srcOrd="1" destOrd="0" parTransId="{BEE63B05-5A49-428A-8FA6-95F3C9E45EC0}" sibTransId="{BC351F9E-74FF-422C-B8C1-D8BCF37D7151}"/>
    <dgm:cxn modelId="{B35825F5-760C-4587-94C7-994FCCF9F69F}" type="presOf" srcId="{CD6D0106-04CD-436E-860E-5529DC9E72BD}" destId="{6355056E-75B7-419F-B5F9-B27892232C5D}" srcOrd="1" destOrd="0" presId="urn:microsoft.com/office/officeart/2005/8/layout/vProcess5"/>
    <dgm:cxn modelId="{56876AA5-C79F-467E-B8CC-7E704C4C0F4B}" type="presOf" srcId="{CD6D0106-04CD-436E-860E-5529DC9E72BD}" destId="{33F0F0ED-5E6C-4ACA-A3F0-24694C95E4AE}" srcOrd="0" destOrd="0" presId="urn:microsoft.com/office/officeart/2005/8/layout/vProcess5"/>
    <dgm:cxn modelId="{CBC21370-41E5-44D9-9306-CA86FD68ABBA}" type="presOf" srcId="{6AA4C0A1-6044-4A63-988D-F846095C48A6}" destId="{BFC6EBD4-C697-45C5-B116-EE9BFF734AA1}" srcOrd="0" destOrd="0" presId="urn:microsoft.com/office/officeart/2005/8/layout/vProcess5"/>
    <dgm:cxn modelId="{FD409C0F-C512-453D-A45D-9795F0EDA35F}" type="presOf" srcId="{A9C3D407-4EA6-404D-B9A2-52D3AF7BB589}" destId="{651F150B-EBB0-4572-87E2-C54F90034046}" srcOrd="0" destOrd="0" presId="urn:microsoft.com/office/officeart/2005/8/layout/vProcess5"/>
    <dgm:cxn modelId="{6B3464AB-09EB-4560-843C-61F18EC82C76}" srcId="{DA8BE735-0BD5-49AC-8E22-C81B48E79BF1}" destId="{AA9A9D4E-962D-4C26-B099-3B4D7A4BD038}" srcOrd="5" destOrd="0" parTransId="{B8CDB0F6-AF4C-4D2A-A66F-315252DBBF8E}" sibTransId="{334A5749-84DE-4543-8374-77E2F197D194}"/>
    <dgm:cxn modelId="{F631FEF0-FF8B-40A7-B4B5-B9DFD46AA503}" type="presOf" srcId="{44A3AF65-1A7D-4CF6-9673-0215505D0678}" destId="{83BF9844-C9DC-4F52-9BBD-53C2522A6854}" srcOrd="1" destOrd="0" presId="urn:microsoft.com/office/officeart/2005/8/layout/vProcess5"/>
    <dgm:cxn modelId="{EED4FCB0-D51B-4BF0-9144-8059D5DE30E9}" type="presOf" srcId="{DA8BE735-0BD5-49AC-8E22-C81B48E79BF1}" destId="{9436A0F2-FD44-432A-AD9C-8AACAA3F7E60}" srcOrd="0" destOrd="0" presId="urn:microsoft.com/office/officeart/2005/8/layout/vProcess5"/>
    <dgm:cxn modelId="{86FB8AD3-BEFA-428D-8658-C5CA7B9E36A7}" type="presOf" srcId="{29F8BAD4-A428-493F-BA6A-2CDC679FE38F}" destId="{2D95DFC9-C109-45F5-8F9F-6C5DF82D4A00}" srcOrd="0" destOrd="0" presId="urn:microsoft.com/office/officeart/2005/8/layout/vProcess5"/>
    <dgm:cxn modelId="{A1C67B69-EFD7-4809-B4D7-31102FE109B9}" type="presParOf" srcId="{9436A0F2-FD44-432A-AD9C-8AACAA3F7E60}" destId="{4F874F0F-FCA8-466A-8631-7A573058BF94}" srcOrd="0" destOrd="0" presId="urn:microsoft.com/office/officeart/2005/8/layout/vProcess5"/>
    <dgm:cxn modelId="{A07BD717-A248-4EBF-B8A6-9C8027DDF806}" type="presParOf" srcId="{9436A0F2-FD44-432A-AD9C-8AACAA3F7E60}" destId="{33F0F0ED-5E6C-4ACA-A3F0-24694C95E4AE}" srcOrd="1" destOrd="0" presId="urn:microsoft.com/office/officeart/2005/8/layout/vProcess5"/>
    <dgm:cxn modelId="{2D539A17-EC5A-46EA-8E36-A07A4DD854C3}" type="presParOf" srcId="{9436A0F2-FD44-432A-AD9C-8AACAA3F7E60}" destId="{D347E2BD-7630-4A1F-93DB-65F0E1268D75}" srcOrd="2" destOrd="0" presId="urn:microsoft.com/office/officeart/2005/8/layout/vProcess5"/>
    <dgm:cxn modelId="{60D5AD72-A00D-46BA-8434-020AEB1FBBB8}" type="presParOf" srcId="{9436A0F2-FD44-432A-AD9C-8AACAA3F7E60}" destId="{2D95DFC9-C109-45F5-8F9F-6C5DF82D4A00}" srcOrd="3" destOrd="0" presId="urn:microsoft.com/office/officeart/2005/8/layout/vProcess5"/>
    <dgm:cxn modelId="{A183D02C-4451-42DD-8A24-022B3A600BE8}" type="presParOf" srcId="{9436A0F2-FD44-432A-AD9C-8AACAA3F7E60}" destId="{57565DEC-6213-4177-9DE7-066AFCF78AE9}" srcOrd="4" destOrd="0" presId="urn:microsoft.com/office/officeart/2005/8/layout/vProcess5"/>
    <dgm:cxn modelId="{BB9ACAF7-3FF9-4AC2-B185-B18CDBC8F867}" type="presParOf" srcId="{9436A0F2-FD44-432A-AD9C-8AACAA3F7E60}" destId="{BFC6EBD4-C697-45C5-B116-EE9BFF734AA1}" srcOrd="5" destOrd="0" presId="urn:microsoft.com/office/officeart/2005/8/layout/vProcess5"/>
    <dgm:cxn modelId="{AD7CF314-CE0A-4E22-87B0-C7B345D0BE16}" type="presParOf" srcId="{9436A0F2-FD44-432A-AD9C-8AACAA3F7E60}" destId="{CB51308B-37AB-4262-8C78-24389074BD11}" srcOrd="6" destOrd="0" presId="urn:microsoft.com/office/officeart/2005/8/layout/vProcess5"/>
    <dgm:cxn modelId="{B4DE4249-2780-433C-8F5D-BE795950B67B}" type="presParOf" srcId="{9436A0F2-FD44-432A-AD9C-8AACAA3F7E60}" destId="{5B31E00A-2104-45C5-A5DF-D98430ADDAA0}" srcOrd="7" destOrd="0" presId="urn:microsoft.com/office/officeart/2005/8/layout/vProcess5"/>
    <dgm:cxn modelId="{4A7E3B28-B6BF-49BF-8050-7C7254EE237F}" type="presParOf" srcId="{9436A0F2-FD44-432A-AD9C-8AACAA3F7E60}" destId="{CA888514-C5B8-4D32-960C-BF9EE81AA1D8}" srcOrd="8" destOrd="0" presId="urn:microsoft.com/office/officeart/2005/8/layout/vProcess5"/>
    <dgm:cxn modelId="{DBF580A1-6010-427C-BB80-B047BCC1C4D4}" type="presParOf" srcId="{9436A0F2-FD44-432A-AD9C-8AACAA3F7E60}" destId="{651F150B-EBB0-4572-87E2-C54F90034046}" srcOrd="9" destOrd="0" presId="urn:microsoft.com/office/officeart/2005/8/layout/vProcess5"/>
    <dgm:cxn modelId="{68DB5F5D-DA65-49CF-8A90-644072A58F92}" type="presParOf" srcId="{9436A0F2-FD44-432A-AD9C-8AACAA3F7E60}" destId="{6355056E-75B7-419F-B5F9-B27892232C5D}" srcOrd="10" destOrd="0" presId="urn:microsoft.com/office/officeart/2005/8/layout/vProcess5"/>
    <dgm:cxn modelId="{0DAF4E84-BD13-4DF3-BE5B-90A11A006383}" type="presParOf" srcId="{9436A0F2-FD44-432A-AD9C-8AACAA3F7E60}" destId="{83BF9844-C9DC-4F52-9BBD-53C2522A6854}" srcOrd="11" destOrd="0" presId="urn:microsoft.com/office/officeart/2005/8/layout/vProcess5"/>
    <dgm:cxn modelId="{5E801E2D-D8A2-4CEC-8DF5-9866E20A909F}" type="presParOf" srcId="{9436A0F2-FD44-432A-AD9C-8AACAA3F7E60}" destId="{A65EA2AD-5544-4B70-ABB0-3F6575E4204A}" srcOrd="12" destOrd="0" presId="urn:microsoft.com/office/officeart/2005/8/layout/vProcess5"/>
    <dgm:cxn modelId="{70386D5C-8A6E-463D-A661-ABA427B8D588}" type="presParOf" srcId="{9436A0F2-FD44-432A-AD9C-8AACAA3F7E60}" destId="{81D6FC46-1EC0-4757-A937-73F0B97B086F}" srcOrd="13" destOrd="0" presId="urn:microsoft.com/office/officeart/2005/8/layout/vProcess5"/>
    <dgm:cxn modelId="{B3F22F57-B96D-4CC8-8A35-3582C83F9918}" type="presParOf" srcId="{9436A0F2-FD44-432A-AD9C-8AACAA3F7E60}" destId="{7B975F94-A211-46E0-AA98-15A89A72F97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F0F0ED-5E6C-4ACA-A3F0-24694C95E4AE}">
      <dsp:nvSpPr>
        <dsp:cNvPr id="0" name=""/>
        <dsp:cNvSpPr/>
      </dsp:nvSpPr>
      <dsp:spPr>
        <a:xfrm>
          <a:off x="26" y="126017"/>
          <a:ext cx="6479989" cy="53999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1. Accept packet arriving on an incoming link. </a:t>
          </a:r>
          <a:endParaRPr lang="zh-TW" altLang="en-US" sz="1800" kern="1200" dirty="0"/>
        </a:p>
      </dsp:txBody>
      <dsp:txXfrm>
        <a:off x="15842" y="141833"/>
        <a:ext cx="5350900" cy="508366"/>
      </dsp:txXfrm>
    </dsp:sp>
    <dsp:sp modelId="{D347E2BD-7630-4A1F-93DB-65F0E1268D75}">
      <dsp:nvSpPr>
        <dsp:cNvPr id="0" name=""/>
        <dsp:cNvSpPr/>
      </dsp:nvSpPr>
      <dsp:spPr>
        <a:xfrm>
          <a:off x="1" y="1062118"/>
          <a:ext cx="6479989" cy="53999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2. Lookup packet destination address in the forwarding</a:t>
          </a:r>
        </a:p>
        <a:p>
          <a:pPr lvl="0" algn="l" defTabSz="80010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    table to identify outgoing port(s). </a:t>
          </a:r>
          <a:endParaRPr lang="zh-TW" altLang="en-US" sz="1800" kern="1200" dirty="0"/>
        </a:p>
      </dsp:txBody>
      <dsp:txXfrm>
        <a:off x="15817" y="1077934"/>
        <a:ext cx="5337344" cy="508366"/>
      </dsp:txXfrm>
    </dsp:sp>
    <dsp:sp modelId="{2D95DFC9-C109-45F5-8F9F-6C5DF82D4A00}">
      <dsp:nvSpPr>
        <dsp:cNvPr id="0" name=""/>
        <dsp:cNvSpPr/>
      </dsp:nvSpPr>
      <dsp:spPr>
        <a:xfrm>
          <a:off x="0" y="1952583"/>
          <a:ext cx="6479989" cy="53999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3. Manipulate IP header: e.g., decrement TTL, update</a:t>
          </a:r>
        </a:p>
        <a:p>
          <a:pPr lvl="0" algn="l" defTabSz="80010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    header checksum. </a:t>
          </a:r>
          <a:endParaRPr lang="zh-TW" altLang="en-US" sz="1800" kern="1200" dirty="0"/>
        </a:p>
      </dsp:txBody>
      <dsp:txXfrm>
        <a:off x="15816" y="1968399"/>
        <a:ext cx="5337344" cy="508366"/>
      </dsp:txXfrm>
    </dsp:sp>
    <dsp:sp modelId="{57565DEC-6213-4177-9DE7-066AFCF78AE9}">
      <dsp:nvSpPr>
        <dsp:cNvPr id="0" name=""/>
        <dsp:cNvSpPr/>
      </dsp:nvSpPr>
      <dsp:spPr>
        <a:xfrm>
          <a:off x="0" y="2831198"/>
          <a:ext cx="6479989" cy="53999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4. Buffer packet in the output queue.</a:t>
          </a:r>
          <a:endParaRPr lang="zh-TW" altLang="en-US" sz="1800" kern="1200" dirty="0"/>
        </a:p>
      </dsp:txBody>
      <dsp:txXfrm>
        <a:off x="15816" y="2847014"/>
        <a:ext cx="5337344" cy="508366"/>
      </dsp:txXfrm>
    </dsp:sp>
    <dsp:sp modelId="{BFC6EBD4-C697-45C5-B116-EE9BFF734AA1}">
      <dsp:nvSpPr>
        <dsp:cNvPr id="0" name=""/>
        <dsp:cNvSpPr/>
      </dsp:nvSpPr>
      <dsp:spPr>
        <a:xfrm>
          <a:off x="0" y="3768059"/>
          <a:ext cx="6479989" cy="53999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5. Transmit packet onto outgoing link.</a:t>
          </a:r>
          <a:endParaRPr lang="en-US" altLang="zh-TW" sz="1800" kern="1200" dirty="0"/>
        </a:p>
      </dsp:txBody>
      <dsp:txXfrm>
        <a:off x="15816" y="3783875"/>
        <a:ext cx="5337344" cy="508366"/>
      </dsp:txXfrm>
    </dsp:sp>
    <dsp:sp modelId="{CB51308B-37AB-4262-8C78-24389074BD11}">
      <dsp:nvSpPr>
        <dsp:cNvPr id="0" name=""/>
        <dsp:cNvSpPr/>
      </dsp:nvSpPr>
      <dsp:spPr>
        <a:xfrm>
          <a:off x="5073608" y="648070"/>
          <a:ext cx="509765" cy="509765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/>
        </a:p>
      </dsp:txBody>
      <dsp:txXfrm>
        <a:off x="5188305" y="648070"/>
        <a:ext cx="280371" cy="383598"/>
      </dsp:txXfrm>
    </dsp:sp>
    <dsp:sp modelId="{5B31E00A-2104-45C5-A5DF-D98430ADDAA0}">
      <dsp:nvSpPr>
        <dsp:cNvPr id="0" name=""/>
        <dsp:cNvSpPr/>
      </dsp:nvSpPr>
      <dsp:spPr>
        <a:xfrm>
          <a:off x="5073611" y="1584176"/>
          <a:ext cx="509765" cy="509765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/>
        </a:p>
      </dsp:txBody>
      <dsp:txXfrm>
        <a:off x="5188308" y="1584176"/>
        <a:ext cx="280371" cy="383598"/>
      </dsp:txXfrm>
    </dsp:sp>
    <dsp:sp modelId="{CA888514-C5B8-4D32-960C-BF9EE81AA1D8}">
      <dsp:nvSpPr>
        <dsp:cNvPr id="0" name=""/>
        <dsp:cNvSpPr/>
      </dsp:nvSpPr>
      <dsp:spPr>
        <a:xfrm>
          <a:off x="5073610" y="2448272"/>
          <a:ext cx="509765" cy="509765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/>
        </a:p>
      </dsp:txBody>
      <dsp:txXfrm>
        <a:off x="5188307" y="2448272"/>
        <a:ext cx="280371" cy="383598"/>
      </dsp:txXfrm>
    </dsp:sp>
    <dsp:sp modelId="{651F150B-EBB0-4572-87E2-C54F90034046}">
      <dsp:nvSpPr>
        <dsp:cNvPr id="0" name=""/>
        <dsp:cNvSpPr/>
      </dsp:nvSpPr>
      <dsp:spPr>
        <a:xfrm>
          <a:off x="5073609" y="3384374"/>
          <a:ext cx="509765" cy="509765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/>
        </a:p>
      </dsp:txBody>
      <dsp:txXfrm>
        <a:off x="5188306" y="3384374"/>
        <a:ext cx="280371" cy="383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303A112-1D80-48B7-847F-3A49CC57C786}" type="datetimeFigureOut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EBCF26-5E3B-4AC5-A857-2287088F24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6546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F3E5F04F-D8D4-44C3-AD7A-677E9B9953AB}" type="datetimeFigureOut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327EED9-ADF0-4F64-9E24-49377E88522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3679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baseline="0" dirty="0" smtClean="0">
              <a:latin typeface="+mn-lt"/>
            </a:endParaRPr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EEDC920-BE8A-4A40-9BEB-298FD231AE97}" type="slidenum">
              <a:rPr lang="zh-TW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zh-TW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395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8013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8013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1253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2618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MEMORY</a:t>
            </a:r>
          </a:p>
          <a:p>
            <a:r>
              <a:rPr lang="en-US" altLang="zh-TW" dirty="0" smtClean="0"/>
              <a:t>PHY</a:t>
            </a:r>
          </a:p>
          <a:p>
            <a:r>
              <a:rPr lang="en-US" altLang="zh-TW" dirty="0" smtClean="0"/>
              <a:t>RGMII</a:t>
            </a:r>
            <a:r>
              <a:rPr lang="en-US" altLang="zh-TW" baseline="0" dirty="0" smtClean="0"/>
              <a:t> =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Reduced gigabit media-independent interface</a:t>
            </a:r>
            <a:endParaRPr lang="en-US" altLang="zh-TW" baseline="0" dirty="0" smtClean="0"/>
          </a:p>
          <a:p>
            <a:r>
              <a:rPr lang="en-US" altLang="zh-TW" baseline="0" dirty="0" smtClean="0"/>
              <a:t>DMA</a:t>
            </a:r>
          </a:p>
          <a:p>
            <a:r>
              <a:rPr lang="en-US" altLang="zh-TW" baseline="0" dirty="0" smtClean="0"/>
              <a:t>CPCI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7958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7333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3231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7EED9-ADF0-4F64-9E24-49377E88522C}" type="slidenum">
              <a:rPr lang="zh-TW" altLang="en-US" smtClean="0"/>
              <a:pPr>
                <a:defRPr/>
              </a:pPr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3160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>
              <a:latin typeface="Times New Roman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>
              <a:latin typeface="Times New Roman" panose="02020603050405020304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mtClean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308725"/>
            <a:ext cx="12890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0D9B5-E6B0-4405-8920-103868066C7C}" type="datetime1">
              <a:rPr lang="zh-TW" altLang="en-US"/>
              <a:pPr>
                <a:defRPr/>
              </a:pPr>
              <a:t>2017/5/16</a:t>
            </a:fld>
            <a:endParaRPr lang="zh-TW" alt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1050" y="6092825"/>
            <a:ext cx="518477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</a:t>
            </a:r>
          </a:p>
          <a:p>
            <a:pPr>
              <a:defRPr/>
            </a:pPr>
            <a:r>
              <a:rPr lang="en-US" altLang="zh-TW"/>
              <a:t>National Cheng Kung University, Tainan, Taiwan, R.O.C.</a:t>
            </a:r>
            <a:endParaRPr lang="zh-TW" alt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5825" y="6308725"/>
            <a:ext cx="122237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9F7AF-E659-417E-B775-D22E6BE1E7C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5878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1B1E3-5CAE-4C85-BB2D-026C3A706424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2771-BB7F-47B7-9F81-40F87FD7EB7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704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391E8-023C-41F2-9AF5-99FC54FC1BA3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77BB7-1684-4404-BCDB-5B0910916A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773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6EFD8-BD98-4707-94F5-FB4C47AA8DD8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CDA93-6690-443D-882E-50FDFBAB67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4536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875C0-DFF9-4940-8E3D-6A2458F492E7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FDD7D-56FD-4D8B-BA42-F23EA695E5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92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308725"/>
            <a:ext cx="114617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5D2B9-6F3A-44CA-9669-FEB87ED48D28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73800"/>
            <a:ext cx="39608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 </a:t>
            </a:r>
          </a:p>
          <a:p>
            <a:pPr>
              <a:defRPr/>
            </a:pPr>
            <a:r>
              <a:rPr lang="en-US" altLang="zh-TW"/>
              <a:t>CSIE NCKU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057E1-DE70-449D-A88A-E1C369B80A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476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570AE-11C7-448C-9C3F-8A265EDD0154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BE825-E3A0-4F0A-AFF9-BD15070934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2718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530D2-AA95-41BE-B60D-62E2DBFD992B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E628D-C877-4D57-9E52-D400BD985D4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173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73790-04E5-420B-94E4-82E4B8B93046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76B92-A4D5-4C49-BABB-B4B3BE95BE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54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D7214-890D-447B-A9C1-B98BE7DC859E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6AE9-5D2A-4723-9EDE-1DF4804981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002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CC679-51A6-4BD9-AFEF-99B5C76CC858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A494F-E605-4513-8565-7FA05D5359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711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4CE07-2CDF-47FB-8761-8C0294961519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ED62-F256-48F2-B808-56104E6091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909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30E96-1920-4727-8058-A26B26C33F6E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E8ACF-508D-4C2A-A7D8-14FD6B2AE0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31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DC859139-98DE-49E9-ACAC-095879E763E2}" type="datetime1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7380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Department of Computer Science and Information Engineering,  National Cheng Kung University, Tainan, Taiwan, R.O.C.</a:t>
            </a:r>
            <a:endParaRPr lang="zh-TW" altLang="en-US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0038" y="6308725"/>
            <a:ext cx="98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pPr>
              <a:defRPr/>
            </a:pPr>
            <a:fld id="{CE955A45-4FA3-4E5A-AAFA-BBA5C7A434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TW" altLang="zh-TW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  <p:sldLayoutId id="2147483999" r:id="rId12"/>
    <p:sldLayoutId id="214748400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anose="02020603050405020304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anose="02020603050405020304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anose="02020603050405020304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anose="02020603050405020304" pitchFamily="18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etFPGA/netfpga/wiki/Releas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l.cam.ac.uk/research/srg/netos/projects/netfpga/workshop/cambridge-september-2011/2011_NetFPGA_Day_tutorial_Cambridge.pdf" TargetMode="External"/><Relationship Id="rId4" Type="http://schemas.openxmlformats.org/officeDocument/2006/relationships/hyperlink" Target="http://netfpga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ctrTitle"/>
          </p:nvPr>
        </p:nvSpPr>
        <p:spPr>
          <a:xfrm>
            <a:off x="685800" y="857250"/>
            <a:ext cx="7772400" cy="1276350"/>
          </a:xfrm>
        </p:spPr>
        <p:txBody>
          <a:bodyPr/>
          <a:lstStyle/>
          <a:p>
            <a:r>
              <a:rPr lang="en-US" altLang="zh-TW" sz="3600" b="1" i="0" dirty="0"/>
              <a:t>Reference Router on </a:t>
            </a:r>
            <a:r>
              <a:rPr lang="en-US" altLang="zh-TW" sz="3600" b="1" i="0" dirty="0" err="1"/>
              <a:t>NetFPGA</a:t>
            </a:r>
            <a:r>
              <a:rPr lang="en-US" altLang="zh-TW" sz="3600" b="1" i="0" dirty="0"/>
              <a:t> </a:t>
            </a:r>
            <a:r>
              <a:rPr lang="en-US" altLang="zh-TW" sz="3600" b="1" i="0" dirty="0" smtClean="0"/>
              <a:t>1G</a:t>
            </a:r>
            <a:endParaRPr lang="zh-TW" altLang="en-US" sz="3600" b="1" i="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Department of Computer Science and Information Engineering, </a:t>
            </a:r>
          </a:p>
          <a:p>
            <a:pPr>
              <a:defRPr/>
            </a:pPr>
            <a:r>
              <a:rPr lang="en-US" altLang="zh-TW" dirty="0"/>
              <a:t>National Cheng Kung University, Tainan, Taiwan, R.O.C.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446180"/>
              </p:ext>
            </p:extLst>
          </p:nvPr>
        </p:nvGraphicFramePr>
        <p:xfrm>
          <a:off x="1475656" y="3861048"/>
          <a:ext cx="6264696" cy="14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2547"/>
                <a:gridCol w="4942149"/>
              </a:tblGrid>
              <a:tr h="48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kern="1200" dirty="0" smtClean="0">
                          <a:solidFill>
                            <a:srgbClr val="3333CC"/>
                          </a:solidFill>
                          <a:latin typeface="+mn-lt"/>
                          <a:ea typeface="+mn-ea"/>
                          <a:cs typeface="+mn-cs"/>
                        </a:rPr>
                        <a:t>Course:</a:t>
                      </a:r>
                      <a:endParaRPr kumimoji="0" lang="zh-TW" altLang="en-US" sz="1800" b="1" kern="1200" dirty="0">
                        <a:solidFill>
                          <a:srgbClr val="3333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High-Performance Router Architecture and Design</a:t>
                      </a:r>
                      <a:endParaRPr kumimoji="0" lang="zh-TW" alt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6000">
                <a:tc>
                  <a:txBody>
                    <a:bodyPr/>
                    <a:lstStyle/>
                    <a:p>
                      <a:r>
                        <a:rPr kumimoji="0" lang="en-US" altLang="zh-TW" sz="1800" b="1" dirty="0" smtClean="0">
                          <a:solidFill>
                            <a:srgbClr val="3333CC"/>
                          </a:solidFill>
                          <a:latin typeface="+mn-lt"/>
                        </a:rPr>
                        <a:t>Presenter: </a:t>
                      </a:r>
                      <a:endParaRPr lang="zh-TW" altLang="en-US" sz="18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dirty="0" smtClean="0">
                          <a:latin typeface="+mn-lt"/>
                        </a:rPr>
                        <a:t>Chun-Yu,</a:t>
                      </a:r>
                      <a:r>
                        <a:rPr kumimoji="0" lang="en-US" altLang="zh-TW" sz="1800" b="0" baseline="0" dirty="0" smtClean="0">
                          <a:latin typeface="+mn-lt"/>
                        </a:rPr>
                        <a:t> Li</a:t>
                      </a:r>
                      <a:endParaRPr lang="zh-TW" altLang="en-US" sz="1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smtClean="0">
                          <a:solidFill>
                            <a:srgbClr val="3333CC"/>
                          </a:solidFill>
                          <a:latin typeface="+mn-lt"/>
                        </a:rPr>
                        <a:t>Date:</a:t>
                      </a:r>
                      <a:endParaRPr kumimoji="0" lang="zh-TW" altLang="en-US" sz="1800" b="1" dirty="0" smtClean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106/5/16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8" name="矩形 7"/>
          <p:cNvSpPr/>
          <p:nvPr/>
        </p:nvSpPr>
        <p:spPr>
          <a:xfrm>
            <a:off x="532454" y="1332868"/>
            <a:ext cx="8013921" cy="4879239"/>
          </a:xfrm>
          <a:prstGeom prst="rect">
            <a:avLst/>
          </a:prstGeom>
          <a:noFill/>
          <a:ln w="3175" cap="flat" cmpd="sng" algn="ctr">
            <a:solidFill>
              <a:sysClr val="windowText" lastClr="000000"/>
            </a:solidFill>
            <a:prstDash val="lgDash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9" name="右彎箭號 8"/>
          <p:cNvSpPr/>
          <p:nvPr/>
        </p:nvSpPr>
        <p:spPr>
          <a:xfrm>
            <a:off x="3308918" y="1498122"/>
            <a:ext cx="537816" cy="1004379"/>
          </a:xfrm>
          <a:prstGeom prst="bentArrow">
            <a:avLst>
              <a:gd name="adj1" fmla="val 12251"/>
              <a:gd name="adj2" fmla="val 9528"/>
              <a:gd name="adj3" fmla="val 9463"/>
              <a:gd name="adj4" fmla="val 4375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" name="右彎箭號 9"/>
          <p:cNvSpPr/>
          <p:nvPr/>
        </p:nvSpPr>
        <p:spPr>
          <a:xfrm>
            <a:off x="3310152" y="3028722"/>
            <a:ext cx="539486" cy="1000125"/>
          </a:xfrm>
          <a:prstGeom prst="bentArrow">
            <a:avLst>
              <a:gd name="adj1" fmla="val 12251"/>
              <a:gd name="adj2" fmla="val 9528"/>
              <a:gd name="adj3" fmla="val 9463"/>
              <a:gd name="adj4" fmla="val 4375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" name="右彎箭號 10"/>
          <p:cNvSpPr/>
          <p:nvPr/>
        </p:nvSpPr>
        <p:spPr>
          <a:xfrm>
            <a:off x="3312348" y="3779207"/>
            <a:ext cx="540321" cy="1000271"/>
          </a:xfrm>
          <a:prstGeom prst="bentArrow">
            <a:avLst>
              <a:gd name="adj1" fmla="val 12251"/>
              <a:gd name="adj2" fmla="val 9528"/>
              <a:gd name="adj3" fmla="val 9463"/>
              <a:gd name="adj4" fmla="val 4375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" name="右彎箭號 11"/>
          <p:cNvSpPr/>
          <p:nvPr/>
        </p:nvSpPr>
        <p:spPr>
          <a:xfrm>
            <a:off x="3311773" y="4600900"/>
            <a:ext cx="540399" cy="796721"/>
          </a:xfrm>
          <a:prstGeom prst="bentArrow">
            <a:avLst>
              <a:gd name="adj1" fmla="val 12251"/>
              <a:gd name="adj2" fmla="val 9528"/>
              <a:gd name="adj3" fmla="val 9463"/>
              <a:gd name="adj4" fmla="val 4375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3" name="右彎箭號 12"/>
          <p:cNvSpPr/>
          <p:nvPr/>
        </p:nvSpPr>
        <p:spPr>
          <a:xfrm rot="10800000" flipH="1">
            <a:off x="3470152" y="3866610"/>
            <a:ext cx="382484" cy="958285"/>
          </a:xfrm>
          <a:prstGeom prst="bentArrow">
            <a:avLst>
              <a:gd name="adj1" fmla="val 15381"/>
              <a:gd name="adj2" fmla="val 13108"/>
              <a:gd name="adj3" fmla="val 14819"/>
              <a:gd name="adj4" fmla="val 43750"/>
            </a:avLst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4" name="右彎箭號 13"/>
          <p:cNvSpPr/>
          <p:nvPr/>
        </p:nvSpPr>
        <p:spPr>
          <a:xfrm rot="10800000" flipH="1">
            <a:off x="3472714" y="2860145"/>
            <a:ext cx="382484" cy="1168759"/>
          </a:xfrm>
          <a:prstGeom prst="bentArrow">
            <a:avLst>
              <a:gd name="adj1" fmla="val 15381"/>
              <a:gd name="adj2" fmla="val 13108"/>
              <a:gd name="adj3" fmla="val 14819"/>
              <a:gd name="adj4" fmla="val 43750"/>
            </a:avLst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5" name="右彎箭號 14"/>
          <p:cNvSpPr/>
          <p:nvPr/>
        </p:nvSpPr>
        <p:spPr>
          <a:xfrm rot="10800000" flipH="1">
            <a:off x="3472906" y="1957712"/>
            <a:ext cx="382484" cy="1281071"/>
          </a:xfrm>
          <a:prstGeom prst="bentArrow">
            <a:avLst>
              <a:gd name="adj1" fmla="val 15381"/>
              <a:gd name="adj2" fmla="val 13108"/>
              <a:gd name="adj3" fmla="val 14819"/>
              <a:gd name="adj4" fmla="val 43750"/>
            </a:avLst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6" name="右彎箭號 15"/>
          <p:cNvSpPr/>
          <p:nvPr/>
        </p:nvSpPr>
        <p:spPr>
          <a:xfrm rot="10800000" flipH="1">
            <a:off x="3473303" y="1714431"/>
            <a:ext cx="383279" cy="814001"/>
          </a:xfrm>
          <a:prstGeom prst="bentArrow">
            <a:avLst>
              <a:gd name="adj1" fmla="val 15381"/>
              <a:gd name="adj2" fmla="val 13108"/>
              <a:gd name="adj3" fmla="val 14819"/>
              <a:gd name="adj4" fmla="val 43750"/>
            </a:avLst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7" name="左-右雙向箭號 16"/>
          <p:cNvSpPr/>
          <p:nvPr/>
        </p:nvSpPr>
        <p:spPr>
          <a:xfrm>
            <a:off x="2843959" y="5484439"/>
            <a:ext cx="1008444" cy="97155"/>
          </a:xfrm>
          <a:prstGeom prst="leftRight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3864481" y="1471117"/>
            <a:ext cx="1704429" cy="540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ip_lpm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406274" y="1471117"/>
            <a:ext cx="1704429" cy="540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ip_arp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864481" y="2257302"/>
            <a:ext cx="1704429" cy="540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dest_ip_filter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864481" y="3009788"/>
            <a:ext cx="1704429" cy="540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ip_checksum_ttl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863692" y="4539637"/>
            <a:ext cx="1704429" cy="540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op_lut_hdr_parser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864481" y="3743686"/>
            <a:ext cx="1703640" cy="53975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eth_parser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28809" y="1471367"/>
            <a:ext cx="1703640" cy="53975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pre_process</a:t>
            </a: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_</a:t>
            </a:r>
            <a:b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control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405099" y="2308079"/>
            <a:ext cx="1752822" cy="3598873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op_lut_process_sm</a:t>
            </a:r>
            <a:endParaRPr lang="zh-TW" sz="1600" dirty="0">
              <a:effectLst/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128484" y="5220759"/>
            <a:ext cx="1703640" cy="53975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 err="1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router_op_lut_regs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27" name="右彎箭號 26"/>
          <p:cNvSpPr/>
          <p:nvPr/>
        </p:nvSpPr>
        <p:spPr>
          <a:xfrm>
            <a:off x="702130" y="1538392"/>
            <a:ext cx="426536" cy="1842188"/>
          </a:xfrm>
          <a:prstGeom prst="bentArrow">
            <a:avLst>
              <a:gd name="adj1" fmla="val 33608"/>
              <a:gd name="adj2" fmla="val 32074"/>
              <a:gd name="adj3" fmla="val 38195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28" name="向右箭號 27"/>
          <p:cNvSpPr/>
          <p:nvPr/>
        </p:nvSpPr>
        <p:spPr>
          <a:xfrm>
            <a:off x="3182247" y="1665754"/>
            <a:ext cx="674775" cy="86995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29" name="向右箭號 28"/>
          <p:cNvSpPr/>
          <p:nvPr/>
        </p:nvSpPr>
        <p:spPr>
          <a:xfrm>
            <a:off x="2832122" y="1665674"/>
            <a:ext cx="675415" cy="87086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0" name="右彎箭號 29"/>
          <p:cNvSpPr/>
          <p:nvPr/>
        </p:nvSpPr>
        <p:spPr>
          <a:xfrm>
            <a:off x="3063720" y="1769850"/>
            <a:ext cx="798355" cy="1502097"/>
          </a:xfrm>
          <a:prstGeom prst="bentArrow">
            <a:avLst>
              <a:gd name="adj1" fmla="val 17987"/>
              <a:gd name="adj2" fmla="val 17556"/>
              <a:gd name="adj3" fmla="val 21112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1" name="右彎箭號 30"/>
          <p:cNvSpPr/>
          <p:nvPr/>
        </p:nvSpPr>
        <p:spPr>
          <a:xfrm>
            <a:off x="3063383" y="2579405"/>
            <a:ext cx="799226" cy="757349"/>
          </a:xfrm>
          <a:prstGeom prst="bentArrow">
            <a:avLst>
              <a:gd name="adj1" fmla="val 19447"/>
              <a:gd name="adj2" fmla="val 19102"/>
              <a:gd name="adj3" fmla="val 24244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2" name="右彎箭號 31"/>
          <p:cNvSpPr/>
          <p:nvPr/>
        </p:nvSpPr>
        <p:spPr>
          <a:xfrm rot="10800000" flipH="1">
            <a:off x="3063756" y="3382773"/>
            <a:ext cx="798372" cy="2468581"/>
          </a:xfrm>
          <a:prstGeom prst="bentArrow">
            <a:avLst>
              <a:gd name="adj1" fmla="val 18465"/>
              <a:gd name="adj2" fmla="val 18225"/>
              <a:gd name="adj3" fmla="val 20200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3" name="右彎箭號 32"/>
          <p:cNvSpPr/>
          <p:nvPr/>
        </p:nvSpPr>
        <p:spPr>
          <a:xfrm rot="10800000" flipH="1">
            <a:off x="3063756" y="3380760"/>
            <a:ext cx="798372" cy="1698552"/>
          </a:xfrm>
          <a:prstGeom prst="bentArrow">
            <a:avLst>
              <a:gd name="adj1" fmla="val 17816"/>
              <a:gd name="adj2" fmla="val 18225"/>
              <a:gd name="adj3" fmla="val 20200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4" name="右彎箭號 33"/>
          <p:cNvSpPr/>
          <p:nvPr/>
        </p:nvSpPr>
        <p:spPr>
          <a:xfrm rot="10800000" flipH="1">
            <a:off x="3063777" y="3380940"/>
            <a:ext cx="798961" cy="902317"/>
          </a:xfrm>
          <a:prstGeom prst="bentArrow">
            <a:avLst>
              <a:gd name="adj1" fmla="val 17984"/>
              <a:gd name="adj2" fmla="val 17747"/>
              <a:gd name="adj3" fmla="val 21168"/>
              <a:gd name="adj4" fmla="val 4375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5" name="左-右雙向箭號 34"/>
          <p:cNvSpPr/>
          <p:nvPr/>
        </p:nvSpPr>
        <p:spPr>
          <a:xfrm>
            <a:off x="361948" y="5471747"/>
            <a:ext cx="766487" cy="97200"/>
          </a:xfrm>
          <a:prstGeom prst="leftRight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6" name="向左箭號 35"/>
          <p:cNvSpPr/>
          <p:nvPr/>
        </p:nvSpPr>
        <p:spPr>
          <a:xfrm rot="16200000">
            <a:off x="3278105" y="5396404"/>
            <a:ext cx="131233" cy="132567"/>
          </a:xfrm>
          <a:prstGeom prst="left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7" name="右彎箭號 36"/>
          <p:cNvSpPr/>
          <p:nvPr/>
        </p:nvSpPr>
        <p:spPr>
          <a:xfrm>
            <a:off x="3309097" y="2291990"/>
            <a:ext cx="538651" cy="1088409"/>
          </a:xfrm>
          <a:prstGeom prst="bentArrow">
            <a:avLst>
              <a:gd name="adj1" fmla="val 12251"/>
              <a:gd name="adj2" fmla="val 9528"/>
              <a:gd name="adj3" fmla="val 9463"/>
              <a:gd name="adj4" fmla="val 4375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3320030" y="5330899"/>
            <a:ext cx="52080" cy="1044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9" name="向右箭號 38"/>
          <p:cNvSpPr/>
          <p:nvPr/>
        </p:nvSpPr>
        <p:spPr>
          <a:xfrm>
            <a:off x="3158442" y="3271795"/>
            <a:ext cx="698348" cy="233124"/>
          </a:xfrm>
          <a:prstGeom prst="rightArrow">
            <a:avLst>
              <a:gd name="adj1" fmla="val 50000"/>
              <a:gd name="adj2" fmla="val 51578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0" name="向右箭號 39"/>
          <p:cNvSpPr/>
          <p:nvPr/>
        </p:nvSpPr>
        <p:spPr>
          <a:xfrm>
            <a:off x="279597" y="3262744"/>
            <a:ext cx="3032368" cy="242455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1" name="向右箭號 40"/>
          <p:cNvSpPr/>
          <p:nvPr/>
        </p:nvSpPr>
        <p:spPr>
          <a:xfrm>
            <a:off x="5558543" y="5435299"/>
            <a:ext cx="836464" cy="241935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2" name="向右箭號 41"/>
          <p:cNvSpPr/>
          <p:nvPr/>
        </p:nvSpPr>
        <p:spPr>
          <a:xfrm rot="10800000">
            <a:off x="5582845" y="2643927"/>
            <a:ext cx="808590" cy="86995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6" name="向右箭號 45"/>
          <p:cNvSpPr/>
          <p:nvPr/>
        </p:nvSpPr>
        <p:spPr>
          <a:xfrm rot="16200000">
            <a:off x="7569481" y="2103222"/>
            <a:ext cx="296960" cy="11274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7" name="向右箭號 46"/>
          <p:cNvSpPr/>
          <p:nvPr/>
        </p:nvSpPr>
        <p:spPr>
          <a:xfrm>
            <a:off x="5583556" y="1687242"/>
            <a:ext cx="801412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8" name="向右箭號 47"/>
          <p:cNvSpPr/>
          <p:nvPr/>
        </p:nvSpPr>
        <p:spPr>
          <a:xfrm>
            <a:off x="5583557" y="2393718"/>
            <a:ext cx="801412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2" name="向右箭號 51"/>
          <p:cNvSpPr/>
          <p:nvPr/>
        </p:nvSpPr>
        <p:spPr>
          <a:xfrm rot="5400000">
            <a:off x="6641030" y="2103432"/>
            <a:ext cx="296545" cy="11274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3" name="向下箭號 52"/>
          <p:cNvSpPr/>
          <p:nvPr/>
        </p:nvSpPr>
        <p:spPr>
          <a:xfrm>
            <a:off x="4717569" y="5880342"/>
            <a:ext cx="152928" cy="456335"/>
          </a:xfrm>
          <a:prstGeom prst="down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4" name="向右箭號 53"/>
          <p:cNvSpPr/>
          <p:nvPr/>
        </p:nvSpPr>
        <p:spPr>
          <a:xfrm>
            <a:off x="8157921" y="3740849"/>
            <a:ext cx="746118" cy="241300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5" name="向下箭號 54"/>
          <p:cNvSpPr/>
          <p:nvPr/>
        </p:nvSpPr>
        <p:spPr>
          <a:xfrm rot="5400000">
            <a:off x="8465593" y="3978869"/>
            <a:ext cx="116205" cy="731563"/>
          </a:xfrm>
          <a:prstGeom prst="down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grpSp>
        <p:nvGrpSpPr>
          <p:cNvPr id="57" name="群組 56"/>
          <p:cNvGrpSpPr/>
          <p:nvPr/>
        </p:nvGrpSpPr>
        <p:grpSpPr>
          <a:xfrm>
            <a:off x="4007298" y="5410494"/>
            <a:ext cx="1479828" cy="421005"/>
            <a:chOff x="0" y="0"/>
            <a:chExt cx="1125304" cy="335854"/>
          </a:xfrm>
        </p:grpSpPr>
        <p:grpSp>
          <p:nvGrpSpPr>
            <p:cNvPr id="59" name="群組 58"/>
            <p:cNvGrpSpPr/>
            <p:nvPr/>
          </p:nvGrpSpPr>
          <p:grpSpPr>
            <a:xfrm>
              <a:off x="0" y="0"/>
              <a:ext cx="1125304" cy="335854"/>
              <a:chOff x="0" y="0"/>
              <a:chExt cx="1125304" cy="335854"/>
            </a:xfrm>
          </p:grpSpPr>
          <p:cxnSp>
            <p:nvCxnSpPr>
              <p:cNvPr id="63" name="直線接點 62"/>
              <p:cNvCxnSpPr/>
              <p:nvPr/>
            </p:nvCxnSpPr>
            <p:spPr>
              <a:xfrm>
                <a:off x="0" y="3809"/>
                <a:ext cx="1125304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4" name="直線接點 63"/>
              <p:cNvCxnSpPr/>
              <p:nvPr/>
            </p:nvCxnSpPr>
            <p:spPr>
              <a:xfrm>
                <a:off x="0" y="335854"/>
                <a:ext cx="1125220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5" name="直線接點 64"/>
              <p:cNvCxnSpPr/>
              <p:nvPr/>
            </p:nvCxnSpPr>
            <p:spPr>
              <a:xfrm flipV="1">
                <a:off x="1122183" y="0"/>
                <a:ext cx="0" cy="332044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0" name="直線接點 59"/>
            <p:cNvCxnSpPr/>
            <p:nvPr/>
          </p:nvCxnSpPr>
          <p:spPr>
            <a:xfrm>
              <a:off x="923249" y="3809"/>
              <a:ext cx="0" cy="328235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61" name="直線接點 60"/>
            <p:cNvCxnSpPr/>
            <p:nvPr/>
          </p:nvCxnSpPr>
          <p:spPr>
            <a:xfrm>
              <a:off x="712746" y="8194"/>
              <a:ext cx="0" cy="32766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62" name="直線接點 61"/>
            <p:cNvCxnSpPr/>
            <p:nvPr/>
          </p:nvCxnSpPr>
          <p:spPr>
            <a:xfrm>
              <a:off x="514190" y="3809"/>
              <a:ext cx="0" cy="32766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58" name="文字方塊 2"/>
          <p:cNvSpPr txBox="1">
            <a:spLocks noChangeArrowheads="1"/>
          </p:cNvSpPr>
          <p:nvPr/>
        </p:nvSpPr>
        <p:spPr bwMode="auto">
          <a:xfrm>
            <a:off x="3799634" y="5256606"/>
            <a:ext cx="260664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fallthrough_small_fifo</a:t>
            </a:r>
            <a:endParaRPr lang="zh-TW" sz="1600" dirty="0">
              <a:effectLst/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67" name="向右箭號 66"/>
          <p:cNvSpPr/>
          <p:nvPr/>
        </p:nvSpPr>
        <p:spPr>
          <a:xfrm rot="10800000">
            <a:off x="5590266" y="3382773"/>
            <a:ext cx="808590" cy="86995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8" name="向右箭號 67"/>
          <p:cNvSpPr/>
          <p:nvPr/>
        </p:nvSpPr>
        <p:spPr>
          <a:xfrm>
            <a:off x="5590978" y="3132564"/>
            <a:ext cx="801412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9" name="向右箭號 68"/>
          <p:cNvSpPr/>
          <p:nvPr/>
        </p:nvSpPr>
        <p:spPr>
          <a:xfrm rot="10800000">
            <a:off x="5579968" y="4107515"/>
            <a:ext cx="808590" cy="86995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0" name="向右箭號 69"/>
          <p:cNvSpPr/>
          <p:nvPr/>
        </p:nvSpPr>
        <p:spPr>
          <a:xfrm>
            <a:off x="5580680" y="3857306"/>
            <a:ext cx="801412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1" name="向右箭號 70"/>
          <p:cNvSpPr/>
          <p:nvPr/>
        </p:nvSpPr>
        <p:spPr>
          <a:xfrm rot="10800000">
            <a:off x="5572481" y="4913962"/>
            <a:ext cx="808590" cy="86995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2" name="向右箭號 71"/>
          <p:cNvSpPr/>
          <p:nvPr/>
        </p:nvSpPr>
        <p:spPr>
          <a:xfrm>
            <a:off x="5573193" y="4663753"/>
            <a:ext cx="801412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3" name="向右箭號 72"/>
          <p:cNvSpPr/>
          <p:nvPr/>
        </p:nvSpPr>
        <p:spPr>
          <a:xfrm rot="10800000">
            <a:off x="5566015" y="5753772"/>
            <a:ext cx="808590" cy="86995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grpSp>
        <p:nvGrpSpPr>
          <p:cNvPr id="101" name="群組 100"/>
          <p:cNvGrpSpPr/>
          <p:nvPr/>
        </p:nvGrpSpPr>
        <p:grpSpPr>
          <a:xfrm>
            <a:off x="7514875" y="1741242"/>
            <a:ext cx="518914" cy="215638"/>
            <a:chOff x="5004048" y="1741242"/>
            <a:chExt cx="518914" cy="215638"/>
          </a:xfrm>
        </p:grpSpPr>
        <p:cxnSp>
          <p:nvCxnSpPr>
            <p:cNvPr id="80" name="直線接點 79"/>
            <p:cNvCxnSpPr/>
            <p:nvPr/>
          </p:nvCxnSpPr>
          <p:spPr>
            <a:xfrm>
              <a:off x="5004048" y="1951165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81" name="直線接點 80"/>
            <p:cNvCxnSpPr/>
            <p:nvPr/>
          </p:nvCxnSpPr>
          <p:spPr>
            <a:xfrm flipV="1">
              <a:off x="5515482" y="1741242"/>
              <a:ext cx="0" cy="213192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77" name="直線接點 76"/>
            <p:cNvCxnSpPr/>
            <p:nvPr/>
          </p:nvCxnSpPr>
          <p:spPr>
            <a:xfrm>
              <a:off x="5364088" y="1746503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78" name="直線接點 77"/>
            <p:cNvCxnSpPr/>
            <p:nvPr/>
          </p:nvCxnSpPr>
          <p:spPr>
            <a:xfrm>
              <a:off x="5211579" y="1743688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0" name="直線接點 99"/>
            <p:cNvCxnSpPr/>
            <p:nvPr/>
          </p:nvCxnSpPr>
          <p:spPr>
            <a:xfrm>
              <a:off x="5004048" y="1748593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102" name="群組 101"/>
          <p:cNvGrpSpPr/>
          <p:nvPr/>
        </p:nvGrpSpPr>
        <p:grpSpPr>
          <a:xfrm>
            <a:off x="5004048" y="2536107"/>
            <a:ext cx="518914" cy="215638"/>
            <a:chOff x="5004048" y="1741242"/>
            <a:chExt cx="518914" cy="215638"/>
          </a:xfrm>
        </p:grpSpPr>
        <p:cxnSp>
          <p:nvCxnSpPr>
            <p:cNvPr id="103" name="直線接點 102"/>
            <p:cNvCxnSpPr/>
            <p:nvPr/>
          </p:nvCxnSpPr>
          <p:spPr>
            <a:xfrm>
              <a:off x="5004048" y="1951165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4" name="直線接點 103"/>
            <p:cNvCxnSpPr/>
            <p:nvPr/>
          </p:nvCxnSpPr>
          <p:spPr>
            <a:xfrm flipV="1">
              <a:off x="5515482" y="1741242"/>
              <a:ext cx="0" cy="213192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5" name="直線接點 104"/>
            <p:cNvCxnSpPr/>
            <p:nvPr/>
          </p:nvCxnSpPr>
          <p:spPr>
            <a:xfrm>
              <a:off x="5364088" y="1746503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6" name="直線接點 105"/>
            <p:cNvCxnSpPr/>
            <p:nvPr/>
          </p:nvCxnSpPr>
          <p:spPr>
            <a:xfrm>
              <a:off x="5211579" y="1743688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7" name="直線接點 106"/>
            <p:cNvCxnSpPr/>
            <p:nvPr/>
          </p:nvCxnSpPr>
          <p:spPr>
            <a:xfrm>
              <a:off x="5004048" y="1748593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108" name="群組 107"/>
          <p:cNvGrpSpPr/>
          <p:nvPr/>
        </p:nvGrpSpPr>
        <p:grpSpPr>
          <a:xfrm>
            <a:off x="5010270" y="3289281"/>
            <a:ext cx="518914" cy="215638"/>
            <a:chOff x="5004048" y="1741242"/>
            <a:chExt cx="518914" cy="215638"/>
          </a:xfrm>
        </p:grpSpPr>
        <p:cxnSp>
          <p:nvCxnSpPr>
            <p:cNvPr id="109" name="直線接點 108"/>
            <p:cNvCxnSpPr/>
            <p:nvPr/>
          </p:nvCxnSpPr>
          <p:spPr>
            <a:xfrm>
              <a:off x="5004048" y="1951165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0" name="直線接點 109"/>
            <p:cNvCxnSpPr/>
            <p:nvPr/>
          </p:nvCxnSpPr>
          <p:spPr>
            <a:xfrm flipV="1">
              <a:off x="5515482" y="1741242"/>
              <a:ext cx="0" cy="213192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1" name="直線接點 110"/>
            <p:cNvCxnSpPr/>
            <p:nvPr/>
          </p:nvCxnSpPr>
          <p:spPr>
            <a:xfrm>
              <a:off x="5364088" y="1746503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2" name="直線接點 111"/>
            <p:cNvCxnSpPr/>
            <p:nvPr/>
          </p:nvCxnSpPr>
          <p:spPr>
            <a:xfrm>
              <a:off x="5211579" y="1743688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3" name="直線接點 112"/>
            <p:cNvCxnSpPr/>
            <p:nvPr/>
          </p:nvCxnSpPr>
          <p:spPr>
            <a:xfrm>
              <a:off x="5004048" y="1748593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114" name="群組 113"/>
          <p:cNvGrpSpPr/>
          <p:nvPr/>
        </p:nvGrpSpPr>
        <p:grpSpPr>
          <a:xfrm>
            <a:off x="5002790" y="4018653"/>
            <a:ext cx="518914" cy="215638"/>
            <a:chOff x="5004048" y="1741242"/>
            <a:chExt cx="518914" cy="215638"/>
          </a:xfrm>
        </p:grpSpPr>
        <p:cxnSp>
          <p:nvCxnSpPr>
            <p:cNvPr id="115" name="直線接點 114"/>
            <p:cNvCxnSpPr/>
            <p:nvPr/>
          </p:nvCxnSpPr>
          <p:spPr>
            <a:xfrm>
              <a:off x="5004048" y="1951165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6" name="直線接點 115"/>
            <p:cNvCxnSpPr/>
            <p:nvPr/>
          </p:nvCxnSpPr>
          <p:spPr>
            <a:xfrm flipV="1">
              <a:off x="5515482" y="1741242"/>
              <a:ext cx="0" cy="213192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7" name="直線接點 116"/>
            <p:cNvCxnSpPr/>
            <p:nvPr/>
          </p:nvCxnSpPr>
          <p:spPr>
            <a:xfrm>
              <a:off x="5364088" y="1746503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8" name="直線接點 117"/>
            <p:cNvCxnSpPr/>
            <p:nvPr/>
          </p:nvCxnSpPr>
          <p:spPr>
            <a:xfrm>
              <a:off x="5211579" y="1743688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19" name="直線接點 118"/>
            <p:cNvCxnSpPr/>
            <p:nvPr/>
          </p:nvCxnSpPr>
          <p:spPr>
            <a:xfrm>
              <a:off x="5004048" y="1748593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120" name="群組 119"/>
          <p:cNvGrpSpPr/>
          <p:nvPr/>
        </p:nvGrpSpPr>
        <p:grpSpPr>
          <a:xfrm>
            <a:off x="4995310" y="4817907"/>
            <a:ext cx="518914" cy="215638"/>
            <a:chOff x="5004048" y="1741242"/>
            <a:chExt cx="518914" cy="215638"/>
          </a:xfrm>
        </p:grpSpPr>
        <p:cxnSp>
          <p:nvCxnSpPr>
            <p:cNvPr id="121" name="直線接點 120"/>
            <p:cNvCxnSpPr/>
            <p:nvPr/>
          </p:nvCxnSpPr>
          <p:spPr>
            <a:xfrm>
              <a:off x="5004048" y="1951165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2" name="直線接點 121"/>
            <p:cNvCxnSpPr/>
            <p:nvPr/>
          </p:nvCxnSpPr>
          <p:spPr>
            <a:xfrm flipV="1">
              <a:off x="5515482" y="1741242"/>
              <a:ext cx="0" cy="213192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3" name="直線接點 122"/>
            <p:cNvCxnSpPr/>
            <p:nvPr/>
          </p:nvCxnSpPr>
          <p:spPr>
            <a:xfrm>
              <a:off x="5364088" y="1746503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4" name="直線接點 123"/>
            <p:cNvCxnSpPr/>
            <p:nvPr/>
          </p:nvCxnSpPr>
          <p:spPr>
            <a:xfrm>
              <a:off x="5211579" y="1743688"/>
              <a:ext cx="0" cy="210377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5" name="直線接點 124"/>
            <p:cNvCxnSpPr/>
            <p:nvPr/>
          </p:nvCxnSpPr>
          <p:spPr>
            <a:xfrm>
              <a:off x="5004048" y="1748593"/>
              <a:ext cx="5189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894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18" name="矩形 17"/>
          <p:cNvSpPr/>
          <p:nvPr/>
        </p:nvSpPr>
        <p:spPr>
          <a:xfrm>
            <a:off x="2051720" y="1795242"/>
            <a:ext cx="1704429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ip_lpm</a:t>
            </a:r>
            <a:endParaRPr lang="zh-TW" sz="20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508104" y="1771985"/>
            <a:ext cx="1783804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ip_arp</a:t>
            </a:r>
            <a:endParaRPr lang="zh-TW" sz="2000" b="1" kern="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7" name="向右箭號 46"/>
          <p:cNvSpPr/>
          <p:nvPr/>
        </p:nvSpPr>
        <p:spPr>
          <a:xfrm>
            <a:off x="241282" y="2858090"/>
            <a:ext cx="1787612" cy="180008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323529" y="2590824"/>
            <a:ext cx="957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in_data</a:t>
            </a:r>
            <a:endParaRPr lang="zh-TW" altLang="en-US" sz="1400" dirty="0"/>
          </a:p>
        </p:txBody>
      </p:sp>
      <p:sp>
        <p:nvSpPr>
          <p:cNvPr id="74" name="向右箭號 73"/>
          <p:cNvSpPr/>
          <p:nvPr/>
        </p:nvSpPr>
        <p:spPr>
          <a:xfrm>
            <a:off x="3756150" y="2875064"/>
            <a:ext cx="1751955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5" name="文字方塊 74"/>
          <p:cNvSpPr txBox="1"/>
          <p:nvPr/>
        </p:nvSpPr>
        <p:spPr>
          <a:xfrm>
            <a:off x="3782146" y="2570305"/>
            <a:ext cx="1293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next_hop_ip</a:t>
            </a:r>
            <a:endParaRPr lang="zh-TW" altLang="en-US" sz="1400" dirty="0"/>
          </a:p>
        </p:txBody>
      </p:sp>
      <p:sp>
        <p:nvSpPr>
          <p:cNvPr id="76" name="向右箭號 75"/>
          <p:cNvSpPr/>
          <p:nvPr/>
        </p:nvSpPr>
        <p:spPr>
          <a:xfrm>
            <a:off x="3756149" y="3233823"/>
            <a:ext cx="1751955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7" name="文字方塊 76"/>
          <p:cNvSpPr txBox="1"/>
          <p:nvPr/>
        </p:nvSpPr>
        <p:spPr>
          <a:xfrm>
            <a:off x="3782146" y="2929064"/>
            <a:ext cx="1653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lpm_output_port</a:t>
            </a:r>
            <a:endParaRPr lang="zh-TW" altLang="en-US" sz="1400" dirty="0"/>
          </a:p>
        </p:txBody>
      </p:sp>
      <p:sp>
        <p:nvSpPr>
          <p:cNvPr id="78" name="向右箭號 77"/>
          <p:cNvSpPr/>
          <p:nvPr/>
        </p:nvSpPr>
        <p:spPr>
          <a:xfrm>
            <a:off x="3756150" y="3635572"/>
            <a:ext cx="1751955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9" name="文字方塊 78"/>
          <p:cNvSpPr txBox="1"/>
          <p:nvPr/>
        </p:nvSpPr>
        <p:spPr>
          <a:xfrm>
            <a:off x="3782146" y="3330813"/>
            <a:ext cx="1293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next_hop_ip</a:t>
            </a:r>
            <a:endParaRPr lang="zh-TW" altLang="en-US" sz="1400" dirty="0"/>
          </a:p>
        </p:txBody>
      </p:sp>
      <p:sp>
        <p:nvSpPr>
          <p:cNvPr id="80" name="向右箭號 79"/>
          <p:cNvSpPr/>
          <p:nvPr/>
        </p:nvSpPr>
        <p:spPr>
          <a:xfrm>
            <a:off x="3756149" y="3994331"/>
            <a:ext cx="1751955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1" name="文字方塊 80"/>
          <p:cNvSpPr txBox="1"/>
          <p:nvPr/>
        </p:nvSpPr>
        <p:spPr>
          <a:xfrm>
            <a:off x="3782146" y="3689572"/>
            <a:ext cx="1653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lpm_output_port</a:t>
            </a:r>
            <a:endParaRPr lang="zh-TW" altLang="en-US" sz="1400" dirty="0"/>
          </a:p>
        </p:txBody>
      </p:sp>
      <p:sp>
        <p:nvSpPr>
          <p:cNvPr id="82" name="向右箭號 81"/>
          <p:cNvSpPr/>
          <p:nvPr/>
        </p:nvSpPr>
        <p:spPr>
          <a:xfrm>
            <a:off x="212587" y="3769428"/>
            <a:ext cx="1833962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3" name="文字方塊 82"/>
          <p:cNvSpPr txBox="1"/>
          <p:nvPr/>
        </p:nvSpPr>
        <p:spPr>
          <a:xfrm>
            <a:off x="180532" y="3464710"/>
            <a:ext cx="2087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word_IP_SRC_DST</a:t>
            </a:r>
            <a:endParaRPr lang="zh-TW" altLang="en-US" sz="1600" dirty="0"/>
          </a:p>
        </p:txBody>
      </p:sp>
      <p:sp>
        <p:nvSpPr>
          <p:cNvPr id="84" name="向右箭號 83"/>
          <p:cNvSpPr/>
          <p:nvPr/>
        </p:nvSpPr>
        <p:spPr>
          <a:xfrm>
            <a:off x="212587" y="4128187"/>
            <a:ext cx="1833961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5" name="文字方塊 84"/>
          <p:cNvSpPr txBox="1"/>
          <p:nvPr/>
        </p:nvSpPr>
        <p:spPr>
          <a:xfrm>
            <a:off x="180532" y="3854481"/>
            <a:ext cx="18936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word_IP_DST_LO</a:t>
            </a:r>
            <a:endParaRPr lang="zh-TW" altLang="en-US" sz="1400" dirty="0"/>
          </a:p>
        </p:txBody>
      </p:sp>
      <p:sp>
        <p:nvSpPr>
          <p:cNvPr id="102" name="向右箭號 101"/>
          <p:cNvSpPr/>
          <p:nvPr/>
        </p:nvSpPr>
        <p:spPr>
          <a:xfrm>
            <a:off x="7298848" y="2374985"/>
            <a:ext cx="1656184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3" name="文字方塊 102"/>
          <p:cNvSpPr txBox="1"/>
          <p:nvPr/>
        </p:nvSpPr>
        <p:spPr>
          <a:xfrm>
            <a:off x="7337714" y="2070226"/>
            <a:ext cx="1545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next_hop_mac</a:t>
            </a:r>
            <a:endParaRPr lang="zh-TW" altLang="en-US" sz="1400" dirty="0"/>
          </a:p>
        </p:txBody>
      </p:sp>
      <p:sp>
        <p:nvSpPr>
          <p:cNvPr id="104" name="向右箭號 103"/>
          <p:cNvSpPr/>
          <p:nvPr/>
        </p:nvSpPr>
        <p:spPr>
          <a:xfrm>
            <a:off x="7298847" y="2733744"/>
            <a:ext cx="1656184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5" name="文字方塊 104"/>
          <p:cNvSpPr txBox="1"/>
          <p:nvPr/>
        </p:nvSpPr>
        <p:spPr>
          <a:xfrm>
            <a:off x="7335598" y="2428985"/>
            <a:ext cx="1563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output_port</a:t>
            </a:r>
            <a:endParaRPr lang="zh-TW" altLang="en-US" sz="1400" dirty="0"/>
          </a:p>
        </p:txBody>
      </p:sp>
      <p:sp>
        <p:nvSpPr>
          <p:cNvPr id="106" name="向右箭號 105"/>
          <p:cNvSpPr/>
          <p:nvPr/>
        </p:nvSpPr>
        <p:spPr>
          <a:xfrm>
            <a:off x="7298848" y="3135493"/>
            <a:ext cx="1656184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7" name="文字方塊 106"/>
          <p:cNvSpPr txBox="1"/>
          <p:nvPr/>
        </p:nvSpPr>
        <p:spPr>
          <a:xfrm>
            <a:off x="7328257" y="2830734"/>
            <a:ext cx="1626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arp_mac_vld</a:t>
            </a:r>
            <a:endParaRPr lang="zh-TW" altLang="en-US" sz="1600" dirty="0"/>
          </a:p>
        </p:txBody>
      </p:sp>
      <p:sp>
        <p:nvSpPr>
          <p:cNvPr id="108" name="向右箭號 107"/>
          <p:cNvSpPr/>
          <p:nvPr/>
        </p:nvSpPr>
        <p:spPr>
          <a:xfrm>
            <a:off x="7298847" y="3494252"/>
            <a:ext cx="1656184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9" name="文字方塊 108"/>
          <p:cNvSpPr txBox="1"/>
          <p:nvPr/>
        </p:nvSpPr>
        <p:spPr>
          <a:xfrm>
            <a:off x="7335598" y="3189493"/>
            <a:ext cx="1563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arp_lookup_hit</a:t>
            </a:r>
            <a:endParaRPr lang="zh-TW" altLang="en-US" sz="1400" dirty="0"/>
          </a:p>
        </p:txBody>
      </p:sp>
      <p:sp>
        <p:nvSpPr>
          <p:cNvPr id="110" name="向右箭號 109"/>
          <p:cNvSpPr/>
          <p:nvPr/>
        </p:nvSpPr>
        <p:spPr>
          <a:xfrm>
            <a:off x="7296896" y="3895462"/>
            <a:ext cx="1656184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1" name="文字方塊 110"/>
          <p:cNvSpPr txBox="1"/>
          <p:nvPr/>
        </p:nvSpPr>
        <p:spPr>
          <a:xfrm>
            <a:off x="7326305" y="3590703"/>
            <a:ext cx="1626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lpm_lookup_hit</a:t>
            </a:r>
            <a:endParaRPr lang="zh-TW" altLang="en-US" sz="1400" dirty="0"/>
          </a:p>
        </p:txBody>
      </p:sp>
      <p:sp>
        <p:nvSpPr>
          <p:cNvPr id="112" name="向右箭號 111"/>
          <p:cNvSpPr/>
          <p:nvPr/>
        </p:nvSpPr>
        <p:spPr>
          <a:xfrm rot="10800000">
            <a:off x="7306352" y="4893332"/>
            <a:ext cx="1656184" cy="10792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3" name="文字方塊 112"/>
          <p:cNvSpPr txBox="1"/>
          <p:nvPr/>
        </p:nvSpPr>
        <p:spPr>
          <a:xfrm>
            <a:off x="7343103" y="4588574"/>
            <a:ext cx="1563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rd_arp_result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2481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18" name="矩形 17"/>
          <p:cNvSpPr/>
          <p:nvPr/>
        </p:nvSpPr>
        <p:spPr>
          <a:xfrm>
            <a:off x="3067291" y="1795242"/>
            <a:ext cx="2944869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dst_ip_filter</a:t>
            </a:r>
            <a:endParaRPr lang="zh-TW" sz="20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7" name="向右箭號 46"/>
          <p:cNvSpPr/>
          <p:nvPr/>
        </p:nvSpPr>
        <p:spPr>
          <a:xfrm>
            <a:off x="395535" y="2858090"/>
            <a:ext cx="2675833" cy="180008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404877" y="2590824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in_data</a:t>
            </a:r>
            <a:endParaRPr lang="zh-TW" altLang="en-US" sz="1400" dirty="0"/>
          </a:p>
        </p:txBody>
      </p:sp>
      <p:sp>
        <p:nvSpPr>
          <p:cNvPr id="82" name="向右箭號 81"/>
          <p:cNvSpPr/>
          <p:nvPr/>
        </p:nvSpPr>
        <p:spPr>
          <a:xfrm>
            <a:off x="368405" y="3769428"/>
            <a:ext cx="2702964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3" name="文字方塊 82"/>
          <p:cNvSpPr txBox="1"/>
          <p:nvPr/>
        </p:nvSpPr>
        <p:spPr>
          <a:xfrm>
            <a:off x="341420" y="3462014"/>
            <a:ext cx="3253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word_IP_SRC_DST</a:t>
            </a:r>
            <a:endParaRPr lang="zh-TW" altLang="en-US" sz="1600" dirty="0"/>
          </a:p>
        </p:txBody>
      </p:sp>
      <p:sp>
        <p:nvSpPr>
          <p:cNvPr id="84" name="向右箭號 83"/>
          <p:cNvSpPr/>
          <p:nvPr/>
        </p:nvSpPr>
        <p:spPr>
          <a:xfrm>
            <a:off x="368406" y="4128187"/>
            <a:ext cx="2702962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5" name="文字方塊 84"/>
          <p:cNvSpPr txBox="1"/>
          <p:nvPr/>
        </p:nvSpPr>
        <p:spPr>
          <a:xfrm>
            <a:off x="341420" y="3854481"/>
            <a:ext cx="2790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word_IP_DST_LO</a:t>
            </a:r>
            <a:endParaRPr lang="zh-TW" altLang="en-US" sz="1400" dirty="0"/>
          </a:p>
        </p:txBody>
      </p:sp>
      <p:sp>
        <p:nvSpPr>
          <p:cNvPr id="108" name="向右箭號 107"/>
          <p:cNvSpPr/>
          <p:nvPr/>
        </p:nvSpPr>
        <p:spPr>
          <a:xfrm>
            <a:off x="6023513" y="2680329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9" name="文字方塊 108"/>
          <p:cNvSpPr txBox="1"/>
          <p:nvPr/>
        </p:nvSpPr>
        <p:spPr>
          <a:xfrm>
            <a:off x="6060265" y="2375570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dst_ip_hit</a:t>
            </a:r>
            <a:endParaRPr lang="zh-TW" altLang="en-US" sz="1400" dirty="0"/>
          </a:p>
        </p:txBody>
      </p:sp>
      <p:sp>
        <p:nvSpPr>
          <p:cNvPr id="110" name="向右箭號 109"/>
          <p:cNvSpPr/>
          <p:nvPr/>
        </p:nvSpPr>
        <p:spPr>
          <a:xfrm>
            <a:off x="6021562" y="3081539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1" name="文字方塊 110"/>
          <p:cNvSpPr txBox="1"/>
          <p:nvPr/>
        </p:nvSpPr>
        <p:spPr>
          <a:xfrm>
            <a:off x="6050972" y="2776780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dst_ip_filter_vld</a:t>
            </a:r>
            <a:endParaRPr lang="zh-TW" altLang="en-US" sz="1400" dirty="0"/>
          </a:p>
        </p:txBody>
      </p:sp>
      <p:sp>
        <p:nvSpPr>
          <p:cNvPr id="112" name="向右箭號 111"/>
          <p:cNvSpPr/>
          <p:nvPr/>
        </p:nvSpPr>
        <p:spPr>
          <a:xfrm rot="10800000">
            <a:off x="6021561" y="4193035"/>
            <a:ext cx="2726901" cy="10792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3" name="文字方塊 112"/>
          <p:cNvSpPr txBox="1"/>
          <p:nvPr/>
        </p:nvSpPr>
        <p:spPr>
          <a:xfrm>
            <a:off x="6058313" y="3888278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rd_dst_ip_filter_result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3733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18" name="矩形 17"/>
          <p:cNvSpPr/>
          <p:nvPr/>
        </p:nvSpPr>
        <p:spPr>
          <a:xfrm>
            <a:off x="3053030" y="1795242"/>
            <a:ext cx="2944869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ip_checksum_ttl</a:t>
            </a:r>
            <a:endParaRPr lang="zh-TW" sz="20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7" name="向右箭號 46"/>
          <p:cNvSpPr/>
          <p:nvPr/>
        </p:nvSpPr>
        <p:spPr>
          <a:xfrm>
            <a:off x="364380" y="2691314"/>
            <a:ext cx="2675833" cy="180008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404877" y="2402831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in_data</a:t>
            </a:r>
            <a:endParaRPr lang="zh-TW" altLang="en-US" sz="1400" dirty="0"/>
          </a:p>
        </p:txBody>
      </p:sp>
      <p:sp>
        <p:nvSpPr>
          <p:cNvPr id="82" name="向右箭號 81"/>
          <p:cNvSpPr/>
          <p:nvPr/>
        </p:nvSpPr>
        <p:spPr>
          <a:xfrm>
            <a:off x="337249" y="3769428"/>
            <a:ext cx="2702964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3" name="文字方塊 82"/>
          <p:cNvSpPr txBox="1"/>
          <p:nvPr/>
        </p:nvSpPr>
        <p:spPr>
          <a:xfrm>
            <a:off x="310264" y="3462014"/>
            <a:ext cx="3253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word_ETH_IP_VER</a:t>
            </a:r>
            <a:endParaRPr lang="zh-TW" altLang="en-US" sz="1600" dirty="0"/>
          </a:p>
        </p:txBody>
      </p:sp>
      <p:sp>
        <p:nvSpPr>
          <p:cNvPr id="84" name="向右箭號 83"/>
          <p:cNvSpPr/>
          <p:nvPr/>
        </p:nvSpPr>
        <p:spPr>
          <a:xfrm>
            <a:off x="337250" y="4128187"/>
            <a:ext cx="2702962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5" name="文字方塊 84"/>
          <p:cNvSpPr txBox="1"/>
          <p:nvPr/>
        </p:nvSpPr>
        <p:spPr>
          <a:xfrm>
            <a:off x="310264" y="3854481"/>
            <a:ext cx="2790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word_IP_LEN_ID</a:t>
            </a:r>
            <a:endParaRPr lang="zh-TW" altLang="en-US" sz="1600" dirty="0"/>
          </a:p>
        </p:txBody>
      </p:sp>
      <p:sp>
        <p:nvSpPr>
          <p:cNvPr id="108" name="向右箭號 107"/>
          <p:cNvSpPr/>
          <p:nvPr/>
        </p:nvSpPr>
        <p:spPr>
          <a:xfrm>
            <a:off x="5997899" y="2295058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9" name="文字方塊 108"/>
          <p:cNvSpPr txBox="1"/>
          <p:nvPr/>
        </p:nvSpPr>
        <p:spPr>
          <a:xfrm>
            <a:off x="6034651" y="1990299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ip_checksum_vld</a:t>
            </a:r>
            <a:endParaRPr lang="zh-TW" altLang="en-US" sz="1400" dirty="0"/>
          </a:p>
        </p:txBody>
      </p:sp>
      <p:sp>
        <p:nvSpPr>
          <p:cNvPr id="110" name="向右箭號 109"/>
          <p:cNvSpPr/>
          <p:nvPr/>
        </p:nvSpPr>
        <p:spPr>
          <a:xfrm>
            <a:off x="5995948" y="2696268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1" name="文字方塊 110"/>
          <p:cNvSpPr txBox="1"/>
          <p:nvPr/>
        </p:nvSpPr>
        <p:spPr>
          <a:xfrm>
            <a:off x="6025358" y="2391509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ip_checksum_is_good</a:t>
            </a:r>
            <a:endParaRPr lang="zh-TW" altLang="en-US" sz="1400" dirty="0"/>
          </a:p>
        </p:txBody>
      </p:sp>
      <p:sp>
        <p:nvSpPr>
          <p:cNvPr id="112" name="向右箭號 111"/>
          <p:cNvSpPr/>
          <p:nvPr/>
        </p:nvSpPr>
        <p:spPr>
          <a:xfrm rot="10800000">
            <a:off x="6006491" y="5133727"/>
            <a:ext cx="2726901" cy="10792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3" name="文字方塊 112"/>
          <p:cNvSpPr txBox="1"/>
          <p:nvPr/>
        </p:nvSpPr>
        <p:spPr>
          <a:xfrm>
            <a:off x="6043243" y="4828970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rd_checksum</a:t>
            </a:r>
            <a:endParaRPr lang="zh-TW" altLang="en-US" sz="1400" dirty="0"/>
          </a:p>
        </p:txBody>
      </p:sp>
      <p:sp>
        <p:nvSpPr>
          <p:cNvPr id="120" name="向右箭號 119"/>
          <p:cNvSpPr/>
          <p:nvPr/>
        </p:nvSpPr>
        <p:spPr>
          <a:xfrm>
            <a:off x="337249" y="3040599"/>
            <a:ext cx="2675833" cy="131175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1" name="文字方塊 120"/>
          <p:cNvSpPr txBox="1"/>
          <p:nvPr/>
        </p:nvSpPr>
        <p:spPr>
          <a:xfrm>
            <a:off x="404877" y="2802414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in_wr</a:t>
            </a:r>
            <a:endParaRPr lang="zh-TW" altLang="en-US" sz="1400" dirty="0"/>
          </a:p>
        </p:txBody>
      </p:sp>
      <p:sp>
        <p:nvSpPr>
          <p:cNvPr id="122" name="向右箭號 121"/>
          <p:cNvSpPr/>
          <p:nvPr/>
        </p:nvSpPr>
        <p:spPr>
          <a:xfrm>
            <a:off x="320261" y="4531567"/>
            <a:ext cx="2702964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3" name="文字方塊 122"/>
          <p:cNvSpPr txBox="1"/>
          <p:nvPr/>
        </p:nvSpPr>
        <p:spPr>
          <a:xfrm>
            <a:off x="293276" y="4224153"/>
            <a:ext cx="2728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word_IP_SRC_DST</a:t>
            </a:r>
            <a:endParaRPr lang="zh-TW" altLang="en-US" sz="1600" dirty="0"/>
          </a:p>
        </p:txBody>
      </p:sp>
      <p:sp>
        <p:nvSpPr>
          <p:cNvPr id="124" name="向右箭號 123"/>
          <p:cNvSpPr/>
          <p:nvPr/>
        </p:nvSpPr>
        <p:spPr>
          <a:xfrm>
            <a:off x="320262" y="4890326"/>
            <a:ext cx="2702962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5" name="文字方塊 124"/>
          <p:cNvSpPr txBox="1"/>
          <p:nvPr/>
        </p:nvSpPr>
        <p:spPr>
          <a:xfrm>
            <a:off x="293276" y="4616620"/>
            <a:ext cx="2790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word_IP_DST_LO</a:t>
            </a:r>
            <a:endParaRPr lang="zh-TW" altLang="en-US" sz="1400" dirty="0"/>
          </a:p>
        </p:txBody>
      </p:sp>
      <p:sp>
        <p:nvSpPr>
          <p:cNvPr id="126" name="向右箭號 125"/>
          <p:cNvSpPr/>
          <p:nvPr/>
        </p:nvSpPr>
        <p:spPr>
          <a:xfrm>
            <a:off x="5997899" y="3116095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7" name="文字方塊 126"/>
          <p:cNvSpPr txBox="1"/>
          <p:nvPr/>
        </p:nvSpPr>
        <p:spPr>
          <a:xfrm>
            <a:off x="6034651" y="2811336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ip_hdr_has_options</a:t>
            </a:r>
            <a:endParaRPr lang="zh-TW" altLang="en-US" sz="1400" dirty="0"/>
          </a:p>
        </p:txBody>
      </p:sp>
      <p:sp>
        <p:nvSpPr>
          <p:cNvPr id="128" name="向右箭號 127"/>
          <p:cNvSpPr/>
          <p:nvPr/>
        </p:nvSpPr>
        <p:spPr>
          <a:xfrm>
            <a:off x="5995948" y="3517305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9" name="文字方塊 128"/>
          <p:cNvSpPr txBox="1"/>
          <p:nvPr/>
        </p:nvSpPr>
        <p:spPr>
          <a:xfrm>
            <a:off x="6025358" y="3212546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ip_ttl_is_good</a:t>
            </a:r>
            <a:endParaRPr lang="zh-TW" altLang="en-US" sz="1400" dirty="0"/>
          </a:p>
        </p:txBody>
      </p:sp>
      <p:sp>
        <p:nvSpPr>
          <p:cNvPr id="130" name="向右箭號 129"/>
          <p:cNvSpPr/>
          <p:nvPr/>
        </p:nvSpPr>
        <p:spPr>
          <a:xfrm>
            <a:off x="6007192" y="3931150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31" name="文字方塊 130"/>
          <p:cNvSpPr txBox="1"/>
          <p:nvPr/>
        </p:nvSpPr>
        <p:spPr>
          <a:xfrm>
            <a:off x="6043944" y="3626391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ip_new_ttl</a:t>
            </a:r>
            <a:endParaRPr lang="zh-TW" altLang="en-US" sz="1400" dirty="0"/>
          </a:p>
        </p:txBody>
      </p:sp>
      <p:sp>
        <p:nvSpPr>
          <p:cNvPr id="132" name="向右箭號 131"/>
          <p:cNvSpPr/>
          <p:nvPr/>
        </p:nvSpPr>
        <p:spPr>
          <a:xfrm>
            <a:off x="6005241" y="4332360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33" name="文字方塊 132"/>
          <p:cNvSpPr txBox="1"/>
          <p:nvPr/>
        </p:nvSpPr>
        <p:spPr>
          <a:xfrm>
            <a:off x="6034651" y="4027601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ip_new_checksum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809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18" name="矩形 17"/>
          <p:cNvSpPr/>
          <p:nvPr/>
        </p:nvSpPr>
        <p:spPr>
          <a:xfrm>
            <a:off x="3053030" y="1795242"/>
            <a:ext cx="2944869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eth_parser</a:t>
            </a:r>
            <a:endParaRPr lang="zh-TW" sz="20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7" name="向右箭號 46"/>
          <p:cNvSpPr/>
          <p:nvPr/>
        </p:nvSpPr>
        <p:spPr>
          <a:xfrm>
            <a:off x="364380" y="2691314"/>
            <a:ext cx="2675833" cy="180008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404877" y="2402831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in_data</a:t>
            </a:r>
            <a:endParaRPr lang="zh-TW" altLang="en-US" sz="1400" dirty="0"/>
          </a:p>
        </p:txBody>
      </p:sp>
      <p:sp>
        <p:nvSpPr>
          <p:cNvPr id="82" name="向右箭號 81"/>
          <p:cNvSpPr/>
          <p:nvPr/>
        </p:nvSpPr>
        <p:spPr>
          <a:xfrm>
            <a:off x="337249" y="3769428"/>
            <a:ext cx="2702964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3" name="文字方塊 82"/>
          <p:cNvSpPr txBox="1"/>
          <p:nvPr/>
        </p:nvSpPr>
        <p:spPr>
          <a:xfrm>
            <a:off x="310264" y="3462014"/>
            <a:ext cx="3253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word_ETH_IP_VER</a:t>
            </a:r>
            <a:endParaRPr lang="zh-TW" altLang="en-US" sz="1600" dirty="0"/>
          </a:p>
        </p:txBody>
      </p:sp>
      <p:sp>
        <p:nvSpPr>
          <p:cNvPr id="84" name="向右箭號 83"/>
          <p:cNvSpPr/>
          <p:nvPr/>
        </p:nvSpPr>
        <p:spPr>
          <a:xfrm>
            <a:off x="337250" y="4128187"/>
            <a:ext cx="2702962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5" name="文字方塊 84"/>
          <p:cNvSpPr txBox="1"/>
          <p:nvPr/>
        </p:nvSpPr>
        <p:spPr>
          <a:xfrm>
            <a:off x="310264" y="3854481"/>
            <a:ext cx="2790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word_IP_LEN_ID</a:t>
            </a:r>
            <a:endParaRPr lang="zh-TW" altLang="en-US" sz="1600" dirty="0"/>
          </a:p>
        </p:txBody>
      </p:sp>
      <p:sp>
        <p:nvSpPr>
          <p:cNvPr id="108" name="向右箭號 107"/>
          <p:cNvSpPr/>
          <p:nvPr/>
        </p:nvSpPr>
        <p:spPr>
          <a:xfrm>
            <a:off x="5997899" y="2295058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9" name="文字方塊 108"/>
          <p:cNvSpPr txBox="1"/>
          <p:nvPr/>
        </p:nvSpPr>
        <p:spPr>
          <a:xfrm>
            <a:off x="6034651" y="1990299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is_arp_pkt</a:t>
            </a:r>
            <a:endParaRPr lang="zh-TW" altLang="en-US" sz="1400" dirty="0"/>
          </a:p>
        </p:txBody>
      </p:sp>
      <p:sp>
        <p:nvSpPr>
          <p:cNvPr id="110" name="向右箭號 109"/>
          <p:cNvSpPr/>
          <p:nvPr/>
        </p:nvSpPr>
        <p:spPr>
          <a:xfrm>
            <a:off x="5995948" y="2696268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1" name="文字方塊 110"/>
          <p:cNvSpPr txBox="1"/>
          <p:nvPr/>
        </p:nvSpPr>
        <p:spPr>
          <a:xfrm>
            <a:off x="6025358" y="2391509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is_ip_pkt</a:t>
            </a:r>
            <a:endParaRPr lang="zh-TW" altLang="en-US" sz="1400" dirty="0"/>
          </a:p>
        </p:txBody>
      </p:sp>
      <p:sp>
        <p:nvSpPr>
          <p:cNvPr id="112" name="向右箭號 111"/>
          <p:cNvSpPr/>
          <p:nvPr/>
        </p:nvSpPr>
        <p:spPr>
          <a:xfrm rot="10800000">
            <a:off x="6006491" y="5133727"/>
            <a:ext cx="2726901" cy="10792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3" name="文字方塊 112"/>
          <p:cNvSpPr txBox="1"/>
          <p:nvPr/>
        </p:nvSpPr>
        <p:spPr>
          <a:xfrm>
            <a:off x="6043243" y="4828970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eth_parser_rd_info</a:t>
            </a:r>
            <a:endParaRPr lang="zh-TW" altLang="en-US" sz="1400" dirty="0"/>
          </a:p>
        </p:txBody>
      </p:sp>
      <p:sp>
        <p:nvSpPr>
          <p:cNvPr id="122" name="向右箭號 121"/>
          <p:cNvSpPr/>
          <p:nvPr/>
        </p:nvSpPr>
        <p:spPr>
          <a:xfrm>
            <a:off x="320261" y="4531567"/>
            <a:ext cx="2702964" cy="1080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3" name="文字方塊 122"/>
          <p:cNvSpPr txBox="1"/>
          <p:nvPr/>
        </p:nvSpPr>
        <p:spPr>
          <a:xfrm>
            <a:off x="293276" y="4224153"/>
            <a:ext cx="2728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word_IP_SRC_DST</a:t>
            </a:r>
            <a:endParaRPr lang="zh-TW" altLang="en-US" sz="1600" dirty="0"/>
          </a:p>
        </p:txBody>
      </p:sp>
      <p:sp>
        <p:nvSpPr>
          <p:cNvPr id="124" name="向右箭號 123"/>
          <p:cNvSpPr/>
          <p:nvPr/>
        </p:nvSpPr>
        <p:spPr>
          <a:xfrm>
            <a:off x="320262" y="4890326"/>
            <a:ext cx="2702962" cy="107921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5" name="文字方塊 124"/>
          <p:cNvSpPr txBox="1"/>
          <p:nvPr/>
        </p:nvSpPr>
        <p:spPr>
          <a:xfrm>
            <a:off x="293276" y="4616620"/>
            <a:ext cx="2790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word_IP_DST_LO</a:t>
            </a:r>
            <a:endParaRPr lang="zh-TW" altLang="en-US" sz="1400" dirty="0"/>
          </a:p>
        </p:txBody>
      </p:sp>
      <p:sp>
        <p:nvSpPr>
          <p:cNvPr id="126" name="向右箭號 125"/>
          <p:cNvSpPr/>
          <p:nvPr/>
        </p:nvSpPr>
        <p:spPr>
          <a:xfrm>
            <a:off x="5997899" y="3116095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7" name="文字方塊 126"/>
          <p:cNvSpPr txBox="1"/>
          <p:nvPr/>
        </p:nvSpPr>
        <p:spPr>
          <a:xfrm>
            <a:off x="6034651" y="2811336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is_for_us</a:t>
            </a:r>
            <a:endParaRPr lang="zh-TW" altLang="en-US" sz="1400" dirty="0"/>
          </a:p>
        </p:txBody>
      </p:sp>
      <p:sp>
        <p:nvSpPr>
          <p:cNvPr id="128" name="向右箭號 127"/>
          <p:cNvSpPr/>
          <p:nvPr/>
        </p:nvSpPr>
        <p:spPr>
          <a:xfrm>
            <a:off x="5995948" y="3517305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9" name="文字方塊 128"/>
          <p:cNvSpPr txBox="1"/>
          <p:nvPr/>
        </p:nvSpPr>
        <p:spPr>
          <a:xfrm>
            <a:off x="6025358" y="3212546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is_broadcast</a:t>
            </a:r>
            <a:endParaRPr lang="zh-TW" altLang="en-US" sz="1400" dirty="0"/>
          </a:p>
        </p:txBody>
      </p:sp>
      <p:sp>
        <p:nvSpPr>
          <p:cNvPr id="130" name="向右箭號 129"/>
          <p:cNvSpPr/>
          <p:nvPr/>
        </p:nvSpPr>
        <p:spPr>
          <a:xfrm>
            <a:off x="6007192" y="3931150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31" name="文字方塊 130"/>
          <p:cNvSpPr txBox="1"/>
          <p:nvPr/>
        </p:nvSpPr>
        <p:spPr>
          <a:xfrm>
            <a:off x="6043944" y="3626391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mac_dst_port_num</a:t>
            </a:r>
            <a:endParaRPr lang="zh-TW" altLang="en-US" sz="1400" dirty="0"/>
          </a:p>
        </p:txBody>
      </p:sp>
      <p:sp>
        <p:nvSpPr>
          <p:cNvPr id="132" name="向右箭號 131"/>
          <p:cNvSpPr/>
          <p:nvPr/>
        </p:nvSpPr>
        <p:spPr>
          <a:xfrm>
            <a:off x="6005241" y="4332360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33" name="文字方塊 132"/>
          <p:cNvSpPr txBox="1"/>
          <p:nvPr/>
        </p:nvSpPr>
        <p:spPr>
          <a:xfrm>
            <a:off x="6034651" y="4027601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eth_parser_info_vld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341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OUTPUT PORT LOOKUP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63079" y="1164622"/>
            <a:ext cx="8640960" cy="5379720"/>
          </a:xfrm>
          <a:prstGeom prst="rect">
            <a:avLst/>
          </a:prstGeom>
        </p:spPr>
      </p:sp>
      <p:sp>
        <p:nvSpPr>
          <p:cNvPr id="18" name="矩形 17"/>
          <p:cNvSpPr/>
          <p:nvPr/>
        </p:nvSpPr>
        <p:spPr>
          <a:xfrm>
            <a:off x="3053030" y="1795242"/>
            <a:ext cx="2944869" cy="372199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op_lut_hdr_parser</a:t>
            </a:r>
            <a:endParaRPr lang="zh-TW" sz="20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7" name="向右箭號 46"/>
          <p:cNvSpPr/>
          <p:nvPr/>
        </p:nvSpPr>
        <p:spPr>
          <a:xfrm>
            <a:off x="364379" y="3212546"/>
            <a:ext cx="2675833" cy="180008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404876" y="2924063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in_data</a:t>
            </a:r>
            <a:endParaRPr lang="zh-TW" altLang="en-US" sz="1400" dirty="0"/>
          </a:p>
        </p:txBody>
      </p:sp>
      <p:sp>
        <p:nvSpPr>
          <p:cNvPr id="108" name="向右箭號 107"/>
          <p:cNvSpPr/>
          <p:nvPr/>
        </p:nvSpPr>
        <p:spPr>
          <a:xfrm>
            <a:off x="5997899" y="2457129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9" name="文字方塊 108"/>
          <p:cNvSpPr txBox="1"/>
          <p:nvPr/>
        </p:nvSpPr>
        <p:spPr>
          <a:xfrm>
            <a:off x="6034651" y="2152370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is_from_cpu</a:t>
            </a:r>
            <a:endParaRPr lang="zh-TW" altLang="en-US" sz="1400" dirty="0"/>
          </a:p>
        </p:txBody>
      </p:sp>
      <p:sp>
        <p:nvSpPr>
          <p:cNvPr id="110" name="向右箭號 109"/>
          <p:cNvSpPr/>
          <p:nvPr/>
        </p:nvSpPr>
        <p:spPr>
          <a:xfrm>
            <a:off x="5995948" y="2858339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1" name="文字方塊 110"/>
          <p:cNvSpPr txBox="1"/>
          <p:nvPr/>
        </p:nvSpPr>
        <p:spPr>
          <a:xfrm>
            <a:off x="6025358" y="2553580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to_cpu_output_port</a:t>
            </a:r>
            <a:endParaRPr lang="zh-TW" altLang="en-US" sz="1400" dirty="0"/>
          </a:p>
        </p:txBody>
      </p:sp>
      <p:sp>
        <p:nvSpPr>
          <p:cNvPr id="112" name="向右箭號 111"/>
          <p:cNvSpPr/>
          <p:nvPr/>
        </p:nvSpPr>
        <p:spPr>
          <a:xfrm rot="10800000">
            <a:off x="6006491" y="5133727"/>
            <a:ext cx="2726901" cy="107921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13" name="文字方塊 112"/>
          <p:cNvSpPr txBox="1"/>
          <p:nvPr/>
        </p:nvSpPr>
        <p:spPr>
          <a:xfrm>
            <a:off x="6043243" y="4828970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rd_hdr_parser</a:t>
            </a:r>
            <a:endParaRPr lang="zh-TW" altLang="en-US" sz="1400" dirty="0"/>
          </a:p>
        </p:txBody>
      </p:sp>
      <p:sp>
        <p:nvSpPr>
          <p:cNvPr id="126" name="向右箭號 125"/>
          <p:cNvSpPr/>
          <p:nvPr/>
        </p:nvSpPr>
        <p:spPr>
          <a:xfrm>
            <a:off x="5997899" y="3278166"/>
            <a:ext cx="2726901" cy="10792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7" name="文字方塊 126"/>
          <p:cNvSpPr txBox="1"/>
          <p:nvPr/>
        </p:nvSpPr>
        <p:spPr>
          <a:xfrm>
            <a:off x="6034651" y="2973407"/>
            <a:ext cx="2574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from_cpu_output_port</a:t>
            </a:r>
            <a:endParaRPr lang="zh-TW" altLang="en-US" sz="1400" dirty="0"/>
          </a:p>
        </p:txBody>
      </p:sp>
      <p:sp>
        <p:nvSpPr>
          <p:cNvPr id="128" name="向右箭號 127"/>
          <p:cNvSpPr/>
          <p:nvPr/>
        </p:nvSpPr>
        <p:spPr>
          <a:xfrm>
            <a:off x="5995948" y="3679376"/>
            <a:ext cx="2726901" cy="108000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9" name="文字方塊 128"/>
          <p:cNvSpPr txBox="1"/>
          <p:nvPr/>
        </p:nvSpPr>
        <p:spPr>
          <a:xfrm>
            <a:off x="6025358" y="3374617"/>
            <a:ext cx="267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input_port_num</a:t>
            </a:r>
            <a:endParaRPr lang="zh-TW" altLang="en-US" sz="1400" dirty="0"/>
          </a:p>
        </p:txBody>
      </p:sp>
      <p:sp>
        <p:nvSpPr>
          <p:cNvPr id="31" name="向右箭號 30"/>
          <p:cNvSpPr/>
          <p:nvPr/>
        </p:nvSpPr>
        <p:spPr>
          <a:xfrm>
            <a:off x="337248" y="3581996"/>
            <a:ext cx="2675833" cy="131175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2" name="文字方塊 31"/>
          <p:cNvSpPr txBox="1"/>
          <p:nvPr/>
        </p:nvSpPr>
        <p:spPr>
          <a:xfrm>
            <a:off x="404876" y="3343811"/>
            <a:ext cx="1411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err="1" smtClean="0"/>
              <a:t>in_ctrl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0974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FORWARDING DECISION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392389"/>
          </a:xfrm>
          <a:ln>
            <a:prstDash val="dash"/>
          </a:ln>
        </p:spPr>
        <p:txBody>
          <a:bodyPr/>
          <a:lstStyle/>
          <a:p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According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to the information from the preprocess 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blocks, </a:t>
            </a:r>
            <a:r>
              <a:rPr lang="en-US" altLang="zh-TW" sz="2000" i="1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op_lut_process_sm</a:t>
            </a:r>
            <a:r>
              <a:rPr lang="zh-TW" altLang="en-US" sz="2000" dirty="0" smtClean="0"/>
              <a:t> </a:t>
            </a:r>
            <a:r>
              <a:rPr lang="en-US" altLang="zh-TW" sz="2000" dirty="0"/>
              <a:t> determines the fate of the packet.</a:t>
            </a:r>
            <a:endParaRPr lang="zh-TW" altLang="zh-TW" sz="2000" dirty="0"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 </a:t>
            </a:r>
          </a:p>
          <a:p>
            <a:pPr>
              <a:defRPr/>
            </a:pPr>
            <a:r>
              <a:rPr lang="en-US" altLang="zh-TW" dirty="0" smtClean="0"/>
              <a:t>CSIE NCKU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  <p:cxnSp>
        <p:nvCxnSpPr>
          <p:cNvPr id="15" name="直線單箭頭接點 14"/>
          <p:cNvCxnSpPr>
            <a:stCxn id="6" idx="1"/>
            <a:endCxn id="12" idx="3"/>
          </p:cNvCxnSpPr>
          <p:nvPr/>
        </p:nvCxnSpPr>
        <p:spPr>
          <a:xfrm flipH="1">
            <a:off x="2230336" y="2967979"/>
            <a:ext cx="1238635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6" idx="2"/>
          </p:cNvCxnSpPr>
          <p:nvPr/>
        </p:nvCxnSpPr>
        <p:spPr>
          <a:xfrm flipH="1">
            <a:off x="4328195" y="3580047"/>
            <a:ext cx="4872" cy="78544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>
            <a:stCxn id="29" idx="1"/>
            <a:endCxn id="30" idx="3"/>
          </p:cNvCxnSpPr>
          <p:nvPr/>
        </p:nvCxnSpPr>
        <p:spPr>
          <a:xfrm flipH="1">
            <a:off x="2228308" y="4968513"/>
            <a:ext cx="1235791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>
            <a:stCxn id="29" idx="3"/>
            <a:endCxn id="32" idx="1"/>
          </p:cNvCxnSpPr>
          <p:nvPr/>
        </p:nvCxnSpPr>
        <p:spPr>
          <a:xfrm>
            <a:off x="5192291" y="4968513"/>
            <a:ext cx="110116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>
            <a:stCxn id="32" idx="0"/>
            <a:endCxn id="34" idx="2"/>
          </p:cNvCxnSpPr>
          <p:nvPr/>
        </p:nvCxnSpPr>
        <p:spPr>
          <a:xfrm flipV="1">
            <a:off x="7157547" y="3403325"/>
            <a:ext cx="0" cy="95312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>
            <a:off x="8012396" y="5001996"/>
            <a:ext cx="97176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2798309" y="2577807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Yes</a:t>
            </a:r>
            <a:endParaRPr lang="zh-TW" altLang="en-US" dirty="0"/>
          </a:p>
        </p:txBody>
      </p:sp>
      <p:sp>
        <p:nvSpPr>
          <p:cNvPr id="42" name="文字方塊 41"/>
          <p:cNvSpPr txBox="1"/>
          <p:nvPr/>
        </p:nvSpPr>
        <p:spPr>
          <a:xfrm>
            <a:off x="4328195" y="387267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2306680" y="4599181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Not for us</a:t>
            </a:r>
            <a:endParaRPr lang="zh-TW" altLang="en-US" dirty="0"/>
          </a:p>
        </p:txBody>
      </p:sp>
      <p:sp>
        <p:nvSpPr>
          <p:cNvPr id="44" name="文字方塊 43"/>
          <p:cNvSpPr txBox="1"/>
          <p:nvPr/>
        </p:nvSpPr>
        <p:spPr>
          <a:xfrm>
            <a:off x="7194986" y="390019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Not IP</a:t>
            </a:r>
            <a:endParaRPr lang="zh-TW" altLang="en-US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8179860" y="462345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IP</a:t>
            </a:r>
            <a:endParaRPr lang="zh-TW" altLang="en-US" dirty="0"/>
          </a:p>
        </p:txBody>
      </p:sp>
      <p:sp>
        <p:nvSpPr>
          <p:cNvPr id="6" name="菱形 5"/>
          <p:cNvSpPr/>
          <p:nvPr/>
        </p:nvSpPr>
        <p:spPr>
          <a:xfrm>
            <a:off x="3468971" y="2355911"/>
            <a:ext cx="1728192" cy="122413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From CPU?</a:t>
            </a:r>
            <a:endParaRPr lang="zh-TW" altLang="en-US" b="1" dirty="0"/>
          </a:p>
        </p:txBody>
      </p:sp>
      <p:sp>
        <p:nvSpPr>
          <p:cNvPr id="12" name="矩形 11"/>
          <p:cNvSpPr/>
          <p:nvPr/>
        </p:nvSpPr>
        <p:spPr>
          <a:xfrm>
            <a:off x="790336" y="2517979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Send to MAC</a:t>
            </a:r>
            <a:endParaRPr lang="zh-TW" altLang="en-US" b="1" dirty="0"/>
          </a:p>
        </p:txBody>
      </p:sp>
      <p:sp>
        <p:nvSpPr>
          <p:cNvPr id="29" name="菱形 28"/>
          <p:cNvSpPr/>
          <p:nvPr/>
        </p:nvSpPr>
        <p:spPr>
          <a:xfrm>
            <a:off x="3464099" y="4356445"/>
            <a:ext cx="1728192" cy="122413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err="1" smtClean="0"/>
              <a:t>Dst</a:t>
            </a:r>
            <a:r>
              <a:rPr lang="en-US" altLang="zh-TW" b="1" dirty="0" smtClean="0"/>
              <a:t> MAC</a:t>
            </a:r>
            <a:endParaRPr lang="zh-TW" alt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788308" y="4518513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Drop</a:t>
            </a:r>
            <a:endParaRPr lang="zh-TW" altLang="en-US" b="1" dirty="0"/>
          </a:p>
        </p:txBody>
      </p:sp>
      <p:sp>
        <p:nvSpPr>
          <p:cNvPr id="32" name="菱形 31"/>
          <p:cNvSpPr/>
          <p:nvPr/>
        </p:nvSpPr>
        <p:spPr>
          <a:xfrm>
            <a:off x="6293451" y="4356445"/>
            <a:ext cx="1728192" cy="122413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/>
              <a:t>Ether</a:t>
            </a:r>
            <a:br>
              <a:rPr lang="en-US" altLang="zh-TW" b="1" dirty="0" smtClean="0"/>
            </a:br>
            <a:r>
              <a:rPr lang="en-US" altLang="zh-TW" b="1" dirty="0" smtClean="0"/>
              <a:t>type</a:t>
            </a:r>
            <a:endParaRPr lang="zh-TW" altLang="en-US" b="1" dirty="0"/>
          </a:p>
        </p:txBody>
      </p:sp>
      <p:sp>
        <p:nvSpPr>
          <p:cNvPr id="34" name="矩形 33"/>
          <p:cNvSpPr/>
          <p:nvPr/>
        </p:nvSpPr>
        <p:spPr>
          <a:xfrm>
            <a:off x="6437547" y="2503325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Send to </a:t>
            </a:r>
            <a:r>
              <a:rPr lang="en-US" altLang="zh-TW" b="1" dirty="0" smtClean="0"/>
              <a:t>CPU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58170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FORWARDING DECISION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  <p:sp>
        <p:nvSpPr>
          <p:cNvPr id="19" name="菱形 18"/>
          <p:cNvSpPr/>
          <p:nvPr/>
        </p:nvSpPr>
        <p:spPr>
          <a:xfrm>
            <a:off x="3336244" y="1735833"/>
            <a:ext cx="2160000" cy="108000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IP checksum correct? </a:t>
            </a:r>
            <a:endParaRPr lang="zh-TW" altLang="en-US" sz="1600" b="1" dirty="0"/>
          </a:p>
        </p:txBody>
      </p:sp>
      <p:sp>
        <p:nvSpPr>
          <p:cNvPr id="20" name="矩形 19"/>
          <p:cNvSpPr/>
          <p:nvPr/>
        </p:nvSpPr>
        <p:spPr>
          <a:xfrm>
            <a:off x="611837" y="1825833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Drop</a:t>
            </a:r>
            <a:endParaRPr lang="zh-TW" altLang="en-US" sz="1600" b="1" dirty="0"/>
          </a:p>
        </p:txBody>
      </p:sp>
      <p:sp>
        <p:nvSpPr>
          <p:cNvPr id="21" name="矩形 20"/>
          <p:cNvSpPr/>
          <p:nvPr/>
        </p:nvSpPr>
        <p:spPr>
          <a:xfrm>
            <a:off x="611837" y="3288491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Send to CPU</a:t>
            </a:r>
            <a:endParaRPr lang="zh-TW" altLang="en-US" sz="1600" b="1" dirty="0"/>
          </a:p>
        </p:txBody>
      </p:sp>
      <p:sp>
        <p:nvSpPr>
          <p:cNvPr id="22" name="菱形 21"/>
          <p:cNvSpPr/>
          <p:nvPr/>
        </p:nvSpPr>
        <p:spPr>
          <a:xfrm>
            <a:off x="3347862" y="3198491"/>
            <a:ext cx="2160000" cy="108000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Filter table hit?</a:t>
            </a:r>
            <a:endParaRPr lang="zh-TW" altLang="en-US" sz="1600" b="1" dirty="0"/>
          </a:p>
        </p:txBody>
      </p:sp>
      <p:sp>
        <p:nvSpPr>
          <p:cNvPr id="24" name="矩形 23"/>
          <p:cNvSpPr/>
          <p:nvPr/>
        </p:nvSpPr>
        <p:spPr>
          <a:xfrm>
            <a:off x="6769482" y="1893175"/>
            <a:ext cx="1440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Send to MAC</a:t>
            </a:r>
            <a:endParaRPr lang="zh-TW" altLang="en-US" sz="1600" b="1" dirty="0"/>
          </a:p>
        </p:txBody>
      </p:sp>
      <p:cxnSp>
        <p:nvCxnSpPr>
          <p:cNvPr id="6" name="直線單箭頭接點 5"/>
          <p:cNvCxnSpPr>
            <a:stCxn id="19" idx="1"/>
            <a:endCxn id="20" idx="3"/>
          </p:cNvCxnSpPr>
          <p:nvPr/>
        </p:nvCxnSpPr>
        <p:spPr>
          <a:xfrm flipH="1">
            <a:off x="2051837" y="2275833"/>
            <a:ext cx="128440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19" idx="2"/>
            <a:endCxn id="22" idx="0"/>
          </p:cNvCxnSpPr>
          <p:nvPr/>
        </p:nvCxnSpPr>
        <p:spPr>
          <a:xfrm>
            <a:off x="4416244" y="2815833"/>
            <a:ext cx="11618" cy="38265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>
            <a:stCxn id="22" idx="1"/>
            <a:endCxn id="21" idx="3"/>
          </p:cNvCxnSpPr>
          <p:nvPr/>
        </p:nvCxnSpPr>
        <p:spPr>
          <a:xfrm flipH="1">
            <a:off x="2051837" y="3738491"/>
            <a:ext cx="1296025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22" idx="2"/>
            <a:endCxn id="58" idx="0"/>
          </p:cNvCxnSpPr>
          <p:nvPr/>
        </p:nvCxnSpPr>
        <p:spPr>
          <a:xfrm flipH="1">
            <a:off x="4427674" y="4278491"/>
            <a:ext cx="188" cy="3613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>
            <a:stCxn id="70" idx="0"/>
            <a:endCxn id="24" idx="2"/>
          </p:cNvCxnSpPr>
          <p:nvPr/>
        </p:nvCxnSpPr>
        <p:spPr>
          <a:xfrm flipV="1">
            <a:off x="7489482" y="2793175"/>
            <a:ext cx="0" cy="5534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肘形接點 41"/>
          <p:cNvCxnSpPr>
            <a:stCxn id="58" idx="1"/>
            <a:endCxn id="21" idx="2"/>
          </p:cNvCxnSpPr>
          <p:nvPr/>
        </p:nvCxnSpPr>
        <p:spPr>
          <a:xfrm rot="10800000">
            <a:off x="1331837" y="4188491"/>
            <a:ext cx="1314080" cy="1267550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文字方塊 42"/>
          <p:cNvSpPr txBox="1"/>
          <p:nvPr/>
        </p:nvSpPr>
        <p:spPr>
          <a:xfrm>
            <a:off x="2634748" y="191620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427862" y="2801846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Yes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2537291" y="3370787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Yes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4416244" y="427849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</a:t>
            </a:r>
            <a:endParaRPr lang="zh-TW" altLang="en-US" dirty="0"/>
          </a:p>
        </p:txBody>
      </p:sp>
      <p:sp>
        <p:nvSpPr>
          <p:cNvPr id="49" name="文字方塊 48"/>
          <p:cNvSpPr txBox="1"/>
          <p:nvPr/>
        </p:nvSpPr>
        <p:spPr>
          <a:xfrm>
            <a:off x="6481370" y="5086709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Yes</a:t>
            </a:r>
            <a:endParaRPr lang="zh-TW" altLang="en-US" dirty="0"/>
          </a:p>
        </p:txBody>
      </p:sp>
      <p:sp>
        <p:nvSpPr>
          <p:cNvPr id="58" name="菱形 57"/>
          <p:cNvSpPr/>
          <p:nvPr/>
        </p:nvSpPr>
        <p:spPr>
          <a:xfrm>
            <a:off x="2645917" y="4639878"/>
            <a:ext cx="3563514" cy="163232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 err="1"/>
              <a:t>Ver</a:t>
            </a:r>
            <a:r>
              <a:rPr lang="en-US" altLang="zh-TW" sz="1600" b="1" dirty="0"/>
              <a:t> ==4?</a:t>
            </a:r>
          </a:p>
          <a:p>
            <a:pPr algn="ctr"/>
            <a:r>
              <a:rPr lang="en-US" altLang="zh-TW" sz="1600" b="1" dirty="0"/>
              <a:t>No IP opts?</a:t>
            </a:r>
          </a:p>
          <a:p>
            <a:pPr algn="ctr"/>
            <a:r>
              <a:rPr lang="en-US" altLang="zh-TW" sz="1600" b="1" dirty="0"/>
              <a:t>TTL &gt; 1?</a:t>
            </a:r>
          </a:p>
          <a:p>
            <a:pPr algn="ctr"/>
            <a:r>
              <a:rPr lang="en-US" altLang="zh-TW" sz="1600" b="1" dirty="0"/>
              <a:t>Routing table hit?</a:t>
            </a:r>
          </a:p>
          <a:p>
            <a:pPr algn="ctr"/>
            <a:r>
              <a:rPr lang="en-US" altLang="zh-TW" sz="1600" b="1" dirty="0"/>
              <a:t>ARP table hit?</a:t>
            </a:r>
            <a:endParaRPr lang="zh-TW" altLang="en-US" sz="1600" b="1" dirty="0"/>
          </a:p>
        </p:txBody>
      </p:sp>
      <p:sp>
        <p:nvSpPr>
          <p:cNvPr id="70" name="矩形 69"/>
          <p:cNvSpPr/>
          <p:nvPr/>
        </p:nvSpPr>
        <p:spPr>
          <a:xfrm>
            <a:off x="6481370" y="3346671"/>
            <a:ext cx="2016224" cy="109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b="1" dirty="0"/>
              <a:t>Dec TTL</a:t>
            </a:r>
          </a:p>
          <a:p>
            <a:pPr algn="ctr"/>
            <a:r>
              <a:rPr lang="en-US" altLang="zh-TW" sz="1600" b="1" dirty="0"/>
              <a:t>Update IP checksum</a:t>
            </a:r>
          </a:p>
          <a:p>
            <a:pPr algn="ctr"/>
            <a:r>
              <a:rPr lang="en-US" altLang="zh-TW" sz="1600" b="1" dirty="0"/>
              <a:t>Set  </a:t>
            </a:r>
            <a:r>
              <a:rPr lang="en-US" altLang="zh-TW" sz="1600" b="1" dirty="0" err="1"/>
              <a:t>Dst</a:t>
            </a:r>
            <a:r>
              <a:rPr lang="en-US" altLang="zh-TW" sz="1600" b="1" dirty="0"/>
              <a:t> MAC</a:t>
            </a:r>
          </a:p>
          <a:p>
            <a:pPr algn="ctr"/>
            <a:r>
              <a:rPr lang="en-US" altLang="zh-TW" sz="1600" b="1" dirty="0"/>
              <a:t>Set </a:t>
            </a:r>
            <a:r>
              <a:rPr lang="en-US" altLang="zh-TW" sz="1600" b="1" dirty="0" err="1"/>
              <a:t>Src</a:t>
            </a:r>
            <a:r>
              <a:rPr lang="en-US" altLang="zh-TW" sz="1600" b="1" dirty="0"/>
              <a:t> MAC</a:t>
            </a:r>
            <a:endParaRPr lang="zh-TW" altLang="en-US" sz="1600" b="1" dirty="0"/>
          </a:p>
        </p:txBody>
      </p:sp>
      <p:cxnSp>
        <p:nvCxnSpPr>
          <p:cNvPr id="72" name="肘形接點 71"/>
          <p:cNvCxnSpPr>
            <a:stCxn id="58" idx="3"/>
            <a:endCxn id="70" idx="2"/>
          </p:cNvCxnSpPr>
          <p:nvPr/>
        </p:nvCxnSpPr>
        <p:spPr>
          <a:xfrm flipV="1">
            <a:off x="6209431" y="4444823"/>
            <a:ext cx="1280051" cy="1011218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直線單箭頭接點 128"/>
          <p:cNvCxnSpPr>
            <a:endCxn id="19" idx="0"/>
          </p:cNvCxnSpPr>
          <p:nvPr/>
        </p:nvCxnSpPr>
        <p:spPr>
          <a:xfrm>
            <a:off x="4416244" y="1340768"/>
            <a:ext cx="0" cy="3950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" name="文字方塊 130"/>
          <p:cNvSpPr txBox="1"/>
          <p:nvPr/>
        </p:nvSpPr>
        <p:spPr>
          <a:xfrm>
            <a:off x="4454716" y="1327139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IP</a:t>
            </a:r>
            <a:endParaRPr lang="zh-TW" altLang="en-US" dirty="0"/>
          </a:p>
        </p:txBody>
      </p:sp>
      <p:sp>
        <p:nvSpPr>
          <p:cNvPr id="132" name="文字方塊 131"/>
          <p:cNvSpPr txBox="1"/>
          <p:nvPr/>
        </p:nvSpPr>
        <p:spPr>
          <a:xfrm>
            <a:off x="1771311" y="509452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455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圓角矩形 48"/>
          <p:cNvSpPr/>
          <p:nvPr/>
        </p:nvSpPr>
        <p:spPr>
          <a:xfrm>
            <a:off x="1115617" y="1340768"/>
            <a:ext cx="7515571" cy="12961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/>
            </a:r>
            <a:br>
              <a:rPr lang="zh-TW" altLang="en-US" b="1" dirty="0"/>
            </a:br>
            <a:r>
              <a:rPr lang="en-US" altLang="zh-TW" b="1" dirty="0" smtClean="0"/>
              <a:t>EXCEPTION PACKET PATH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  <p:sp>
        <p:nvSpPr>
          <p:cNvPr id="44" name="圓角矩形 43"/>
          <p:cNvSpPr/>
          <p:nvPr/>
        </p:nvSpPr>
        <p:spPr>
          <a:xfrm>
            <a:off x="1357405" y="1482248"/>
            <a:ext cx="6862389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Software</a:t>
            </a:r>
            <a:endParaRPr lang="zh-TW" altLang="en-US" sz="2000" b="1" dirty="0"/>
          </a:p>
        </p:txBody>
      </p:sp>
      <p:sp>
        <p:nvSpPr>
          <p:cNvPr id="45" name="圓角矩形 44"/>
          <p:cNvSpPr/>
          <p:nvPr/>
        </p:nvSpPr>
        <p:spPr>
          <a:xfrm>
            <a:off x="1357405" y="2137182"/>
            <a:ext cx="6862389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Driver</a:t>
            </a:r>
            <a:endParaRPr lang="zh-TW" altLang="en-US" sz="2000" b="1" dirty="0"/>
          </a:p>
        </p:txBody>
      </p:sp>
      <p:sp>
        <p:nvSpPr>
          <p:cNvPr id="46" name="圓角矩形 45"/>
          <p:cNvSpPr/>
          <p:nvPr/>
        </p:nvSpPr>
        <p:spPr>
          <a:xfrm>
            <a:off x="1115617" y="2708920"/>
            <a:ext cx="5738856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DMA</a:t>
            </a:r>
            <a:endParaRPr lang="zh-TW" altLang="en-US" sz="2000" b="1" dirty="0"/>
          </a:p>
        </p:txBody>
      </p:sp>
      <p:sp>
        <p:nvSpPr>
          <p:cNvPr id="47" name="圓角矩形 46"/>
          <p:cNvSpPr/>
          <p:nvPr/>
        </p:nvSpPr>
        <p:spPr>
          <a:xfrm>
            <a:off x="6948264" y="2708920"/>
            <a:ext cx="1682924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Registers</a:t>
            </a:r>
            <a:endParaRPr lang="zh-TW" altLang="en-US" sz="2000" b="1" dirty="0"/>
          </a:p>
        </p:txBody>
      </p:sp>
      <p:sp>
        <p:nvSpPr>
          <p:cNvPr id="48" name="圓角矩形 47"/>
          <p:cNvSpPr/>
          <p:nvPr/>
        </p:nvSpPr>
        <p:spPr>
          <a:xfrm>
            <a:off x="1115616" y="3147263"/>
            <a:ext cx="7515572" cy="306554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305055" y="1755471"/>
            <a:ext cx="8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HOST</a:t>
            </a:r>
            <a:endParaRPr lang="zh-TW" altLang="en-US" sz="2000" b="1" dirty="0"/>
          </a:p>
        </p:txBody>
      </p:sp>
      <p:sp>
        <p:nvSpPr>
          <p:cNvPr id="51" name="文字方塊 50"/>
          <p:cNvSpPr txBox="1"/>
          <p:nvPr/>
        </p:nvSpPr>
        <p:spPr>
          <a:xfrm>
            <a:off x="539552" y="2747153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PCI</a:t>
            </a:r>
            <a:endParaRPr lang="zh-TW" altLang="en-US" sz="2000" b="1" dirty="0"/>
          </a:p>
        </p:txBody>
      </p:sp>
      <p:sp>
        <p:nvSpPr>
          <p:cNvPr id="52" name="文字方塊 51"/>
          <p:cNvSpPr txBox="1"/>
          <p:nvPr/>
        </p:nvSpPr>
        <p:spPr>
          <a:xfrm>
            <a:off x="-108520" y="4509120"/>
            <a:ext cx="1311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err="1" smtClean="0"/>
              <a:t>NetFPGA</a:t>
            </a:r>
            <a:endParaRPr lang="zh-TW" altLang="en-US" sz="2000" b="1" dirty="0"/>
          </a:p>
        </p:txBody>
      </p:sp>
      <p:sp>
        <p:nvSpPr>
          <p:cNvPr id="53" name="矩形 52"/>
          <p:cNvSpPr/>
          <p:nvPr/>
        </p:nvSpPr>
        <p:spPr>
          <a:xfrm>
            <a:off x="1203058" y="4505999"/>
            <a:ext cx="7329382" cy="40011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User Data Path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grpSp>
        <p:nvGrpSpPr>
          <p:cNvPr id="284" name="群組 283"/>
          <p:cNvGrpSpPr/>
          <p:nvPr/>
        </p:nvGrpSpPr>
        <p:grpSpPr>
          <a:xfrm>
            <a:off x="1331640" y="3302751"/>
            <a:ext cx="1210954" cy="1120295"/>
            <a:chOff x="1371800" y="3302751"/>
            <a:chExt cx="1210954" cy="1120295"/>
          </a:xfrm>
        </p:grpSpPr>
        <p:grpSp>
          <p:nvGrpSpPr>
            <p:cNvPr id="147" name="群組 146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54" name="矩形 53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RxQ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6" name="直線接點 65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79" name="矩形 78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2" name="直線接點 61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0" name="直線接點 59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4" name="直線接點 6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群組 147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80" name="矩形 79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TxQ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8" name="群組 87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81" name="矩形 80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82" name="直線接點 81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83" name="矩形 82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84" name="直線接點 83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直線接點 84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接點 85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直線接點 86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83" name="群組 282"/>
          <p:cNvGrpSpPr/>
          <p:nvPr/>
        </p:nvGrpSpPr>
        <p:grpSpPr>
          <a:xfrm>
            <a:off x="5665303" y="3302751"/>
            <a:ext cx="1210953" cy="1120295"/>
            <a:chOff x="5237528" y="3306035"/>
            <a:chExt cx="1210953" cy="1120295"/>
          </a:xfrm>
        </p:grpSpPr>
        <p:grpSp>
          <p:nvGrpSpPr>
            <p:cNvPr id="187" name="群組 186"/>
            <p:cNvGrpSpPr/>
            <p:nvPr/>
          </p:nvGrpSpPr>
          <p:grpSpPr>
            <a:xfrm>
              <a:off x="5237528" y="3307866"/>
              <a:ext cx="566666" cy="1118464"/>
              <a:chOff x="1763688" y="3284984"/>
              <a:chExt cx="648072" cy="1118464"/>
            </a:xfrm>
          </p:grpSpPr>
          <p:sp>
            <p:nvSpPr>
              <p:cNvPr id="188" name="矩形 187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RxQ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矩形 188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90" name="直線接點 189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91" name="矩形 190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92" name="直線接點 191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3" name="直線接點 192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4" name="直線接點 193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5" name="直線接點 194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群組 195"/>
            <p:cNvGrpSpPr/>
            <p:nvPr/>
          </p:nvGrpSpPr>
          <p:grpSpPr>
            <a:xfrm>
              <a:off x="5881815" y="3306035"/>
              <a:ext cx="566666" cy="1118464"/>
              <a:chOff x="2564160" y="3283153"/>
              <a:chExt cx="648072" cy="1118464"/>
            </a:xfrm>
          </p:grpSpPr>
          <p:sp>
            <p:nvSpPr>
              <p:cNvPr id="197" name="矩形 196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TxQ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98" name="群組 197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199" name="矩形 198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200" name="直線接點 199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201" name="矩形 200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202" name="直線接點 201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直線接點 202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直線接點 203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直線接點 204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06" name="矩形 205"/>
          <p:cNvSpPr/>
          <p:nvPr/>
        </p:nvSpPr>
        <p:spPr>
          <a:xfrm>
            <a:off x="7137805" y="3368566"/>
            <a:ext cx="1250619" cy="105264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Register</a:t>
            </a:r>
            <a:endParaRPr lang="zh-TW" altLang="zh-TW" dirty="0"/>
          </a:p>
          <a:p>
            <a:pPr algn="ctr"/>
            <a:r>
              <a:rPr lang="en-US" altLang="zh-TW" b="1" dirty="0"/>
              <a:t>Group</a:t>
            </a:r>
            <a:endParaRPr lang="zh-TW" altLang="zh-TW" dirty="0"/>
          </a:p>
        </p:txBody>
      </p:sp>
      <p:grpSp>
        <p:nvGrpSpPr>
          <p:cNvPr id="285" name="群組 284"/>
          <p:cNvGrpSpPr/>
          <p:nvPr/>
        </p:nvGrpSpPr>
        <p:grpSpPr>
          <a:xfrm>
            <a:off x="4220748" y="3302751"/>
            <a:ext cx="1210954" cy="1120295"/>
            <a:chOff x="1371800" y="3302751"/>
            <a:chExt cx="1210954" cy="1120295"/>
          </a:xfrm>
        </p:grpSpPr>
        <p:grpSp>
          <p:nvGrpSpPr>
            <p:cNvPr id="286" name="群組 285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297" name="矩形 29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RxQ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8" name="矩形 29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299" name="直線接點 29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00" name="矩形 29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01" name="直線接點 30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02" name="直線接點 30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03" name="直線接點 30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04" name="直線接點 30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287" name="群組 286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288" name="矩形 28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TxQ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89" name="群組 28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290" name="矩形 28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291" name="直線接點 29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292" name="矩形 29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293" name="直線接點 29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直線接點 29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直線接點 29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直線接點 29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5" name="群組 304"/>
          <p:cNvGrpSpPr/>
          <p:nvPr/>
        </p:nvGrpSpPr>
        <p:grpSpPr>
          <a:xfrm>
            <a:off x="2776194" y="3302751"/>
            <a:ext cx="1210954" cy="1120295"/>
            <a:chOff x="1371800" y="3302751"/>
            <a:chExt cx="1210954" cy="1120295"/>
          </a:xfrm>
        </p:grpSpPr>
        <p:grpSp>
          <p:nvGrpSpPr>
            <p:cNvPr id="306" name="群組 305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317" name="矩形 31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RxQ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8" name="矩形 31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19" name="直線接點 31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20" name="矩形 31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21" name="直線接點 32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22" name="直線接點 32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23" name="直線接點 32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24" name="直線接點 32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群組 306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308" name="矩形 30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CPU</a:t>
                </a:r>
              </a:p>
              <a:p>
                <a:pPr algn="ctr"/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TxQ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09" name="群組 30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310" name="矩形 30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311" name="直線接點 31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312" name="矩形 31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313" name="直線接點 31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直線接點 31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直線接點 31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直線接點 31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05" name="群組 404"/>
          <p:cNvGrpSpPr/>
          <p:nvPr/>
        </p:nvGrpSpPr>
        <p:grpSpPr>
          <a:xfrm>
            <a:off x="1835696" y="5006625"/>
            <a:ext cx="1210954" cy="1120295"/>
            <a:chOff x="1371800" y="3302751"/>
            <a:chExt cx="1210954" cy="1120295"/>
          </a:xfrm>
        </p:grpSpPr>
        <p:grpSp>
          <p:nvGrpSpPr>
            <p:cNvPr id="406" name="群組 405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417" name="矩形 41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8" name="矩形 41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19" name="直線接點 41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20" name="矩形 41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21" name="直線接點 42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22" name="直線接點 42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23" name="直線接點 42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24" name="直線接點 42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407" name="群組 406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408" name="矩形 40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R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09" name="群組 40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410" name="矩形 40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11" name="直線接點 41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12" name="矩形 41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13" name="直線接點 41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直線接點 41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直線接點 41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直線接點 41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25" name="群組 424"/>
          <p:cNvGrpSpPr/>
          <p:nvPr/>
        </p:nvGrpSpPr>
        <p:grpSpPr>
          <a:xfrm>
            <a:off x="6529399" y="5006625"/>
            <a:ext cx="1210953" cy="1120295"/>
            <a:chOff x="5237528" y="3306035"/>
            <a:chExt cx="1210953" cy="1120295"/>
          </a:xfrm>
        </p:grpSpPr>
        <p:grpSp>
          <p:nvGrpSpPr>
            <p:cNvPr id="426" name="群組 425"/>
            <p:cNvGrpSpPr/>
            <p:nvPr/>
          </p:nvGrpSpPr>
          <p:grpSpPr>
            <a:xfrm>
              <a:off x="5237528" y="3307866"/>
              <a:ext cx="566666" cy="1118464"/>
              <a:chOff x="1763688" y="3284984"/>
              <a:chExt cx="648072" cy="1118464"/>
            </a:xfrm>
          </p:grpSpPr>
          <p:sp>
            <p:nvSpPr>
              <p:cNvPr id="437" name="矩形 43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8" name="矩形 43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39" name="直線接點 43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40" name="矩形 43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41" name="直線接點 44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42" name="直線接點 44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43" name="直線接點 44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44" name="直線接點 44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427" name="群組 426"/>
            <p:cNvGrpSpPr/>
            <p:nvPr/>
          </p:nvGrpSpPr>
          <p:grpSpPr>
            <a:xfrm>
              <a:off x="5881815" y="3306035"/>
              <a:ext cx="566666" cy="1118464"/>
              <a:chOff x="2564160" y="3283153"/>
              <a:chExt cx="648072" cy="1118464"/>
            </a:xfrm>
          </p:grpSpPr>
          <p:sp>
            <p:nvSpPr>
              <p:cNvPr id="428" name="矩形 42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R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29" name="群組 42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430" name="矩形 42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31" name="直線接點 43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32" name="矩形 43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33" name="直線接點 43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34" name="直線接點 43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35" name="直線接點 43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直線接點 43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45" name="群組 444"/>
          <p:cNvGrpSpPr/>
          <p:nvPr/>
        </p:nvGrpSpPr>
        <p:grpSpPr>
          <a:xfrm>
            <a:off x="4964832" y="5006625"/>
            <a:ext cx="1210954" cy="1120295"/>
            <a:chOff x="1371800" y="3302751"/>
            <a:chExt cx="1210954" cy="1120295"/>
          </a:xfrm>
        </p:grpSpPr>
        <p:grpSp>
          <p:nvGrpSpPr>
            <p:cNvPr id="446" name="群組 445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457" name="矩形 45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8" name="矩形 45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59" name="直線接點 45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60" name="矩形 45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61" name="直線接點 46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62" name="直線接點 46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63" name="直線接點 46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64" name="直線接點 46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447" name="群組 446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448" name="矩形 44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R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49" name="群組 44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450" name="矩形 44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51" name="直線接點 45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52" name="矩形 45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53" name="直線接點 45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54" name="直線接點 45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55" name="直線接點 45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直線接點 45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65" name="群組 464"/>
          <p:cNvGrpSpPr/>
          <p:nvPr/>
        </p:nvGrpSpPr>
        <p:grpSpPr>
          <a:xfrm>
            <a:off x="3400264" y="5006625"/>
            <a:ext cx="1210954" cy="1120295"/>
            <a:chOff x="1371800" y="3302751"/>
            <a:chExt cx="1210954" cy="1120295"/>
          </a:xfrm>
        </p:grpSpPr>
        <p:grpSp>
          <p:nvGrpSpPr>
            <p:cNvPr id="466" name="群組 465"/>
            <p:cNvGrpSpPr/>
            <p:nvPr/>
          </p:nvGrpSpPr>
          <p:grpSpPr>
            <a:xfrm>
              <a:off x="1371800" y="3304582"/>
              <a:ext cx="566666" cy="1118464"/>
              <a:chOff x="1763688" y="3284984"/>
              <a:chExt cx="648072" cy="1118464"/>
            </a:xfrm>
          </p:grpSpPr>
          <p:sp>
            <p:nvSpPr>
              <p:cNvPr id="477" name="矩形 476"/>
              <p:cNvSpPr/>
              <p:nvPr/>
            </p:nvSpPr>
            <p:spPr>
              <a:xfrm>
                <a:off x="1763688" y="3284984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8" name="矩形 477"/>
              <p:cNvSpPr/>
              <p:nvPr/>
            </p:nvSpPr>
            <p:spPr>
              <a:xfrm>
                <a:off x="1920245" y="3573017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79" name="直線接點 478"/>
              <p:cNvCxnSpPr/>
              <p:nvPr/>
            </p:nvCxnSpPr>
            <p:spPr>
              <a:xfrm>
                <a:off x="1907704" y="3580254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80" name="矩形 479"/>
              <p:cNvSpPr/>
              <p:nvPr/>
            </p:nvSpPr>
            <p:spPr>
              <a:xfrm>
                <a:off x="1916834" y="3713122"/>
                <a:ext cx="347499" cy="13163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81" name="直線接點 480"/>
              <p:cNvCxnSpPr/>
              <p:nvPr/>
            </p:nvCxnSpPr>
            <p:spPr>
              <a:xfrm flipV="1">
                <a:off x="226774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82" name="直線接點 481"/>
              <p:cNvCxnSpPr/>
              <p:nvPr/>
            </p:nvCxnSpPr>
            <p:spPr>
              <a:xfrm>
                <a:off x="1907704" y="3284984"/>
                <a:ext cx="0" cy="5592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83" name="直線接點 482"/>
              <p:cNvCxnSpPr/>
              <p:nvPr/>
            </p:nvCxnSpPr>
            <p:spPr>
              <a:xfrm flipV="1">
                <a:off x="1891876" y="3842385"/>
                <a:ext cx="388409" cy="183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84" name="直線接點 483"/>
              <p:cNvCxnSpPr/>
              <p:nvPr/>
            </p:nvCxnSpPr>
            <p:spPr>
              <a:xfrm>
                <a:off x="1907704" y="3717032"/>
                <a:ext cx="36004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467" name="群組 466"/>
            <p:cNvGrpSpPr/>
            <p:nvPr/>
          </p:nvGrpSpPr>
          <p:grpSpPr>
            <a:xfrm>
              <a:off x="2016088" y="3302751"/>
              <a:ext cx="566666" cy="1118464"/>
              <a:chOff x="2564160" y="3283153"/>
              <a:chExt cx="648072" cy="1118464"/>
            </a:xfrm>
          </p:grpSpPr>
          <p:sp>
            <p:nvSpPr>
              <p:cNvPr id="468" name="矩形 467"/>
              <p:cNvSpPr/>
              <p:nvPr/>
            </p:nvSpPr>
            <p:spPr>
              <a:xfrm>
                <a:off x="2564160" y="3283153"/>
                <a:ext cx="648072" cy="1118464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0" tIns="0" rIns="0" bIns="0" rtlCol="0" anchor="b"/>
              <a:lstStyle/>
              <a:p>
                <a:pPr algn="ctr"/>
                <a:r>
                  <a:rPr lang="en-US" altLang="zh-TW" b="1" dirty="0" smtClean="0">
                    <a:solidFill>
                      <a:schemeClr val="tx1"/>
                    </a:solidFill>
                  </a:rPr>
                  <a:t>MAC</a:t>
                </a:r>
              </a:p>
              <a:p>
                <a:pPr algn="ctr"/>
                <a:r>
                  <a:rPr lang="en-US" altLang="zh-TW" b="1" dirty="0" err="1">
                    <a:solidFill>
                      <a:schemeClr val="tx1"/>
                    </a:solidFill>
                  </a:rPr>
                  <a:t>R</a:t>
                </a:r>
                <a:r>
                  <a:rPr lang="en-US" altLang="zh-TW" b="1" dirty="0" err="1" smtClean="0">
                    <a:solidFill>
                      <a:schemeClr val="tx1"/>
                    </a:solidFill>
                  </a:rPr>
                  <a:t>xQ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69" name="群組 468"/>
              <p:cNvGrpSpPr/>
              <p:nvPr/>
            </p:nvGrpSpPr>
            <p:grpSpPr>
              <a:xfrm rot="10800000">
                <a:off x="2692348" y="3283153"/>
                <a:ext cx="388409" cy="559768"/>
                <a:chOff x="2692348" y="3283153"/>
                <a:chExt cx="388409" cy="559768"/>
              </a:xfrm>
            </p:grpSpPr>
            <p:sp>
              <p:nvSpPr>
                <p:cNvPr id="470" name="矩形 469"/>
                <p:cNvSpPr/>
                <p:nvPr/>
              </p:nvSpPr>
              <p:spPr>
                <a:xfrm>
                  <a:off x="2720717" y="3571186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71" name="直線接點 470"/>
                <p:cNvCxnSpPr/>
                <p:nvPr/>
              </p:nvCxnSpPr>
              <p:spPr>
                <a:xfrm>
                  <a:off x="2708176" y="3578423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72" name="矩形 471"/>
                <p:cNvSpPr/>
                <p:nvPr/>
              </p:nvSpPr>
              <p:spPr>
                <a:xfrm>
                  <a:off x="2717306" y="3711291"/>
                  <a:ext cx="347499" cy="13163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73" name="直線接點 472"/>
                <p:cNvCxnSpPr/>
                <p:nvPr/>
              </p:nvCxnSpPr>
              <p:spPr>
                <a:xfrm flipV="1">
                  <a:off x="306821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74" name="直線接點 473"/>
                <p:cNvCxnSpPr/>
                <p:nvPr/>
              </p:nvCxnSpPr>
              <p:spPr>
                <a:xfrm>
                  <a:off x="2708176" y="3283153"/>
                  <a:ext cx="0" cy="5592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75" name="直線接點 474"/>
                <p:cNvCxnSpPr/>
                <p:nvPr/>
              </p:nvCxnSpPr>
              <p:spPr>
                <a:xfrm flipV="1">
                  <a:off x="2692348" y="3840554"/>
                  <a:ext cx="388409" cy="1832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76" name="直線接點 475"/>
                <p:cNvCxnSpPr/>
                <p:nvPr/>
              </p:nvCxnSpPr>
              <p:spPr>
                <a:xfrm>
                  <a:off x="2708176" y="3715201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85" name="向下箭號 484"/>
          <p:cNvSpPr/>
          <p:nvPr/>
        </p:nvSpPr>
        <p:spPr>
          <a:xfrm rot="10800000">
            <a:off x="2566455" y="6038260"/>
            <a:ext cx="434188" cy="6480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6" name="向下箭號 485"/>
          <p:cNvSpPr/>
          <p:nvPr/>
        </p:nvSpPr>
        <p:spPr>
          <a:xfrm rot="10800000">
            <a:off x="2046337" y="1676614"/>
            <a:ext cx="434188" cy="17749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8" name="向下箭號 177"/>
          <p:cNvSpPr/>
          <p:nvPr/>
        </p:nvSpPr>
        <p:spPr>
          <a:xfrm rot="9574983">
            <a:off x="2331645" y="4085679"/>
            <a:ext cx="434188" cy="10108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9" name="向下箭號 178"/>
          <p:cNvSpPr/>
          <p:nvPr/>
        </p:nvSpPr>
        <p:spPr>
          <a:xfrm>
            <a:off x="1396442" y="1733700"/>
            <a:ext cx="434188" cy="17749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0" name="向下箭號 179"/>
          <p:cNvSpPr/>
          <p:nvPr/>
        </p:nvSpPr>
        <p:spPr>
          <a:xfrm rot="20174772">
            <a:off x="1631832" y="4144291"/>
            <a:ext cx="434188" cy="10714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1" name="向下箭號 180"/>
          <p:cNvSpPr/>
          <p:nvPr/>
        </p:nvSpPr>
        <p:spPr>
          <a:xfrm>
            <a:off x="1943693" y="6058987"/>
            <a:ext cx="434188" cy="6480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8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" grpId="0" animBg="1"/>
      <p:bldP spid="486" grpId="0" animBg="1"/>
      <p:bldP spid="178" grpId="0" animBg="1"/>
      <p:bldP spid="179" grpId="0" animBg="1"/>
      <p:bldP spid="180" grpId="0" animBg="1"/>
      <p:bldP spid="18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REFERNCE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413275"/>
            <a:ext cx="7696200" cy="4530725"/>
          </a:xfrm>
        </p:spPr>
        <p:txBody>
          <a:bodyPr/>
          <a:lstStyle/>
          <a:p>
            <a:r>
              <a:rPr lang="en-US" altLang="zh-TW" sz="2400" dirty="0" smtClean="0"/>
              <a:t>[</a:t>
            </a:r>
            <a:r>
              <a:rPr lang="en-US" altLang="zh-TW" sz="2400" dirty="0" smtClean="0"/>
              <a:t>1]</a:t>
            </a:r>
            <a:r>
              <a:rPr lang="en-US" altLang="zh-TW" sz="2400" dirty="0" smtClean="0">
                <a:hlinkClick r:id="rId3"/>
              </a:rPr>
              <a:t>https</a:t>
            </a:r>
            <a:r>
              <a:rPr lang="en-US" altLang="zh-TW" sz="2400" dirty="0">
                <a:hlinkClick r:id="rId3"/>
              </a:rPr>
              <a:t>://</a:t>
            </a:r>
            <a:r>
              <a:rPr lang="en-US" altLang="zh-TW" sz="2400" dirty="0" smtClean="0">
                <a:hlinkClick r:id="rId3"/>
              </a:rPr>
              <a:t>github.com/NetFPGA/netfpga/wiki/Releases</a:t>
            </a:r>
            <a:endParaRPr lang="en-US" altLang="zh-TW" sz="2400" dirty="0" smtClean="0"/>
          </a:p>
          <a:p>
            <a:r>
              <a:rPr lang="en-US" altLang="zh-TW" sz="2400" dirty="0" smtClean="0"/>
              <a:t>[</a:t>
            </a:r>
            <a:r>
              <a:rPr lang="en-US" altLang="zh-TW" sz="2400" dirty="0" smtClean="0"/>
              <a:t>2]</a:t>
            </a:r>
            <a:r>
              <a:rPr lang="en-US" altLang="zh-TW" sz="2400" dirty="0" smtClean="0">
                <a:hlinkClick r:id="rId4"/>
              </a:rPr>
              <a:t>http</a:t>
            </a:r>
            <a:r>
              <a:rPr lang="en-US" altLang="zh-TW" sz="2400" dirty="0">
                <a:hlinkClick r:id="rId4"/>
              </a:rPr>
              <a:t>://netfpga.org</a:t>
            </a:r>
            <a:r>
              <a:rPr lang="en-US" altLang="zh-TW" sz="2400" dirty="0" smtClean="0">
                <a:hlinkClick r:id="rId4"/>
              </a:rPr>
              <a:t>/</a:t>
            </a:r>
            <a:endParaRPr lang="en-US" altLang="zh-TW" sz="2400" dirty="0" smtClean="0"/>
          </a:p>
          <a:p>
            <a:r>
              <a:rPr lang="en-US" altLang="zh-TW" sz="2400" dirty="0"/>
              <a:t>[</a:t>
            </a:r>
            <a:r>
              <a:rPr lang="en-US" altLang="zh-TW" sz="2400" dirty="0" smtClean="0"/>
              <a:t>3]</a:t>
            </a:r>
            <a:r>
              <a:rPr lang="en-US" altLang="zh-TW" sz="2400" dirty="0" smtClean="0">
                <a:hlinkClick r:id="rId5"/>
              </a:rPr>
              <a:t>http</a:t>
            </a:r>
            <a:r>
              <a:rPr lang="en-US" altLang="zh-TW" sz="2400" dirty="0">
                <a:hlinkClick r:id="rId5"/>
              </a:rPr>
              <a:t>://www.cl.cam.ac.uk/research/srg/netos/projects/netfpga/workshop/cambridge-september-2011/2011_NetFPGA_Day_tutorial_Cambridge.pdf</a:t>
            </a:r>
            <a:endParaRPr lang="en-US" altLang="zh-TW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727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b="1" dirty="0"/>
              <a:t>Open-source </a:t>
            </a:r>
            <a:r>
              <a:rPr lang="en-US" altLang="zh-TW" sz="2400" b="1" dirty="0" smtClean="0"/>
              <a:t>Hardware &amp; Software</a:t>
            </a:r>
            <a:endParaRPr lang="en-US" altLang="zh-TW" sz="2400" dirty="0" smtClean="0"/>
          </a:p>
          <a:p>
            <a:pPr lvl="1"/>
            <a:r>
              <a:rPr lang="en-US" altLang="zh-TW" sz="2400" dirty="0" err="1" smtClean="0"/>
              <a:t>NetFPGA</a:t>
            </a:r>
            <a:r>
              <a:rPr lang="en-US" altLang="zh-TW" sz="2400" dirty="0" smtClean="0"/>
              <a:t> is a platform that, combined with an </a:t>
            </a:r>
            <a:r>
              <a:rPr lang="en-US" altLang="zh-TW" sz="2400" dirty="0"/>
              <a:t>open source code </a:t>
            </a:r>
            <a:r>
              <a:rPr lang="en-US" altLang="zh-TW" sz="2400" dirty="0" smtClean="0"/>
              <a:t>base (both software and hardware), </a:t>
            </a:r>
            <a:r>
              <a:rPr lang="en-US" altLang="zh-TW" sz="2400" dirty="0"/>
              <a:t>enable rapid prototyping of networking </a:t>
            </a:r>
            <a:r>
              <a:rPr lang="en-US" altLang="zh-TW" sz="2400" dirty="0" smtClean="0"/>
              <a:t>devices.</a:t>
            </a:r>
          </a:p>
          <a:p>
            <a:pPr lvl="1"/>
            <a:endParaRPr lang="en-US" altLang="zh-TW" sz="2200" dirty="0" smtClean="0"/>
          </a:p>
          <a:p>
            <a:r>
              <a:rPr lang="en-US" altLang="zh-TW" sz="2400" b="1" dirty="0"/>
              <a:t>Reference </a:t>
            </a:r>
            <a:r>
              <a:rPr lang="en-US" altLang="zh-TW" sz="2400" b="1" dirty="0" smtClean="0"/>
              <a:t>Designs</a:t>
            </a:r>
            <a:endParaRPr lang="en-US" altLang="zh-TW" sz="2400" dirty="0" smtClean="0"/>
          </a:p>
          <a:p>
            <a:pPr lvl="1"/>
            <a:r>
              <a:rPr lang="en-US" altLang="zh-TW" sz="2400" dirty="0"/>
              <a:t>The reference </a:t>
            </a:r>
            <a:r>
              <a:rPr lang="en-US" altLang="zh-TW" sz="2400" dirty="0" smtClean="0"/>
              <a:t>design </a:t>
            </a:r>
            <a:r>
              <a:rPr lang="en-US" altLang="zh-TW" sz="2400" dirty="0"/>
              <a:t>for various application </a:t>
            </a:r>
            <a:r>
              <a:rPr lang="en-US" altLang="zh-TW" sz="2400" dirty="0" smtClean="0"/>
              <a:t>can </a:t>
            </a:r>
            <a:r>
              <a:rPr lang="en-US" altLang="zh-TW" sz="2400" dirty="0"/>
              <a:t>be downloaded from [1], it contains a </a:t>
            </a:r>
            <a:r>
              <a:rPr lang="en-US" altLang="zh-TW" sz="2400" dirty="0" smtClean="0"/>
              <a:t>NIC or an </a:t>
            </a:r>
            <a:r>
              <a:rPr lang="en-US" altLang="zh-TW" sz="2400" dirty="0"/>
              <a:t>IPv4 Router, even </a:t>
            </a:r>
            <a:r>
              <a:rPr lang="en-US" altLang="zh-TW" sz="2400" dirty="0" smtClean="0"/>
              <a:t>an </a:t>
            </a:r>
            <a:r>
              <a:rPr lang="en-US" altLang="zh-TW" sz="2400" dirty="0" err="1" smtClean="0"/>
              <a:t>OpenFlow</a:t>
            </a:r>
            <a:r>
              <a:rPr lang="en-US" altLang="zh-TW" sz="2400" dirty="0" smtClean="0"/>
              <a:t> switch.</a:t>
            </a:r>
            <a:endParaRPr lang="en-US" altLang="zh-TW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555776" y="5304859"/>
            <a:ext cx="612115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/>
              <a:t>For more details (datasheet specs, resources), please refer to [2].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It’s </a:t>
            </a:r>
            <a:r>
              <a:rPr lang="en-US" altLang="zh-TW" dirty="0"/>
              <a:t>official website for </a:t>
            </a:r>
            <a:r>
              <a:rPr lang="en-US" altLang="zh-TW" dirty="0" err="1"/>
              <a:t>NetFPGA</a:t>
            </a:r>
            <a:r>
              <a:rPr lang="en-US" altLang="zh-TW" dirty="0"/>
              <a:t> family of boards</a:t>
            </a:r>
            <a:r>
              <a:rPr lang="en-US" altLang="zh-TW" dirty="0" smtClean="0"/>
              <a:t>.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4559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412776"/>
            <a:ext cx="8274496" cy="4530725"/>
          </a:xfrm>
        </p:spPr>
        <p:txBody>
          <a:bodyPr/>
          <a:lstStyle/>
          <a:p>
            <a:r>
              <a:rPr lang="en-US" altLang="zh-TW" sz="2400" b="1" dirty="0" smtClean="0"/>
              <a:t>Reference Router </a:t>
            </a:r>
            <a:r>
              <a:rPr lang="en-US" altLang="zh-TW" sz="2400" b="1" dirty="0" smtClean="0"/>
              <a:t>Features </a:t>
            </a:r>
            <a:r>
              <a:rPr lang="en-US" altLang="zh-TW" sz="2400" dirty="0" smtClean="0"/>
              <a:t>[3]</a:t>
            </a:r>
            <a:endParaRPr lang="en-US" altLang="zh-TW" sz="2400" dirty="0"/>
          </a:p>
          <a:p>
            <a:pPr lvl="1"/>
            <a:r>
              <a:rPr lang="en-US" altLang="zh-TW" sz="2400" dirty="0"/>
              <a:t>Forwards IPv4 packets of length 64-1500 </a:t>
            </a:r>
            <a:r>
              <a:rPr lang="en-US" altLang="zh-TW" sz="2400" dirty="0" smtClean="0"/>
              <a:t>bytes</a:t>
            </a:r>
            <a:r>
              <a:rPr lang="en-US" altLang="zh-TW" sz="2400" dirty="0" smtClean="0"/>
              <a:t>.</a:t>
            </a:r>
            <a:endParaRPr lang="en-US" altLang="zh-TW" sz="2400" dirty="0" smtClean="0"/>
          </a:p>
          <a:p>
            <a:pPr lvl="1"/>
            <a:r>
              <a:rPr lang="en-US" altLang="zh-TW" sz="2400" dirty="0"/>
              <a:t>Performs Longest Prefix Matching on destination </a:t>
            </a:r>
            <a:r>
              <a:rPr lang="en-US" altLang="zh-TW" sz="2400" dirty="0" smtClean="0"/>
              <a:t>address</a:t>
            </a:r>
            <a:r>
              <a:rPr lang="en-US" altLang="zh-TW" sz="2400" dirty="0" smtClean="0"/>
              <a:t>.</a:t>
            </a:r>
            <a:endParaRPr lang="en-US" altLang="zh-TW" sz="2400" dirty="0"/>
          </a:p>
          <a:p>
            <a:pPr lvl="1"/>
            <a:r>
              <a:rPr lang="en-US" altLang="zh-TW" sz="2400" dirty="0" smtClean="0"/>
              <a:t>Allows host receive packets by filter </a:t>
            </a:r>
            <a:r>
              <a:rPr lang="en-US" altLang="zh-TW" sz="2400" dirty="0"/>
              <a:t>on destination address</a:t>
            </a:r>
            <a:r>
              <a:rPr lang="en-US" altLang="zh-TW" sz="2400" dirty="0" smtClean="0"/>
              <a:t>.</a:t>
            </a:r>
            <a:endParaRPr lang="en-US" altLang="zh-TW" sz="2400" dirty="0" smtClean="0"/>
          </a:p>
          <a:p>
            <a:pPr lvl="1"/>
            <a:r>
              <a:rPr lang="en-US" altLang="zh-TW" sz="2400" dirty="0"/>
              <a:t>Generates ICMP message for packets with TTL &lt;= </a:t>
            </a:r>
            <a:r>
              <a:rPr lang="en-US" altLang="zh-TW" sz="2400" dirty="0" smtClean="0"/>
              <a:t>1</a:t>
            </a:r>
            <a:r>
              <a:rPr lang="en-US" altLang="zh-TW" sz="2400" dirty="0" smtClean="0"/>
              <a:t>.</a:t>
            </a:r>
            <a:endParaRPr lang="en-US" altLang="zh-TW" sz="2400" dirty="0" smtClean="0"/>
          </a:p>
          <a:p>
            <a:pPr lvl="1"/>
            <a:r>
              <a:rPr lang="en-US" altLang="zh-TW" sz="2400" dirty="0"/>
              <a:t>Drops packets with bad IP </a:t>
            </a:r>
            <a:r>
              <a:rPr lang="en-US" altLang="zh-TW" sz="2400" dirty="0" smtClean="0"/>
              <a:t>checksum</a:t>
            </a:r>
            <a:r>
              <a:rPr lang="en-US" altLang="zh-TW" sz="2400" dirty="0" smtClean="0"/>
              <a:t>.</a:t>
            </a:r>
            <a:endParaRPr lang="en-US" altLang="zh-TW" sz="22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992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412776"/>
            <a:ext cx="8274496" cy="4530725"/>
          </a:xfrm>
        </p:spPr>
        <p:txBody>
          <a:bodyPr/>
          <a:lstStyle/>
          <a:p>
            <a:r>
              <a:rPr lang="en-US" altLang="zh-TW" sz="2400" b="1" dirty="0" smtClean="0"/>
              <a:t>Processing</a:t>
            </a:r>
            <a:r>
              <a:rPr lang="en-US" altLang="zh-TW" sz="2400" b="1" dirty="0" smtClean="0"/>
              <a:t> in Reference Router</a:t>
            </a:r>
            <a:endParaRPr lang="en-US" altLang="zh-TW" sz="24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  <p:graphicFrame>
        <p:nvGraphicFramePr>
          <p:cNvPr id="14" name="資料庫圖表 13"/>
          <p:cNvGraphicFramePr/>
          <p:nvPr>
            <p:extLst>
              <p:ext uri="{D42A27DB-BD31-4B8C-83A1-F6EECF244321}">
                <p14:modId xmlns:p14="http://schemas.microsoft.com/office/powerpoint/2010/main" val="3600020299"/>
              </p:ext>
            </p:extLst>
          </p:nvPr>
        </p:nvGraphicFramePr>
        <p:xfrm>
          <a:off x="1259632" y="1844824"/>
          <a:ext cx="6840760" cy="4356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03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/>
              <a:t>NetFPGA</a:t>
            </a:r>
            <a:r>
              <a:rPr lang="en-US" altLang="zh-TW" b="1" dirty="0"/>
              <a:t> </a:t>
            </a:r>
            <a:r>
              <a:rPr lang="en-US" altLang="zh-TW" b="1" dirty="0" smtClean="0"/>
              <a:t>1G </a:t>
            </a:r>
            <a:r>
              <a:rPr lang="en-US" altLang="zh-TW" b="1" dirty="0"/>
              <a:t>BORAD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5441" y="1419067"/>
            <a:ext cx="7696200" cy="4530725"/>
          </a:xfrm>
        </p:spPr>
        <p:txBody>
          <a:bodyPr/>
          <a:lstStyle/>
          <a:p>
            <a:r>
              <a:rPr lang="en-US" altLang="zh-TW" sz="2400" dirty="0"/>
              <a:t>The </a:t>
            </a:r>
            <a:r>
              <a:rPr lang="en-US" altLang="zh-TW" sz="2400" dirty="0" err="1"/>
              <a:t>NetFPGA</a:t>
            </a:r>
            <a:r>
              <a:rPr lang="en-US" altLang="zh-TW" sz="2400" dirty="0"/>
              <a:t> 1G is a PCI card that includes the Logic Fabric, Memory, and Gigabit Ethernet Interfaces.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391448" y="2256248"/>
            <a:ext cx="5904656" cy="108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391448" y="4636918"/>
            <a:ext cx="5904656" cy="156364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382959" y="3827827"/>
            <a:ext cx="5904656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chemeClr val="tx1"/>
                </a:solidFill>
              </a:rPr>
              <a:t>PCI Bus</a:t>
            </a:r>
            <a:endParaRPr lang="zh-TW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上-下雙向箭號 8"/>
          <p:cNvSpPr/>
          <p:nvPr/>
        </p:nvSpPr>
        <p:spPr>
          <a:xfrm>
            <a:off x="4202600" y="3224668"/>
            <a:ext cx="282352" cy="612068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上-下雙向箭號 9"/>
          <p:cNvSpPr/>
          <p:nvPr/>
        </p:nvSpPr>
        <p:spPr>
          <a:xfrm>
            <a:off x="4202600" y="4169401"/>
            <a:ext cx="282352" cy="612068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2041938" y="2338850"/>
            <a:ext cx="1440160" cy="900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CPU</a:t>
            </a:r>
            <a:endParaRPr lang="zh-TW" altLang="en-US" sz="2000" dirty="0"/>
          </a:p>
        </p:txBody>
      </p:sp>
      <p:sp>
        <p:nvSpPr>
          <p:cNvPr id="12" name="矩形 11"/>
          <p:cNvSpPr/>
          <p:nvPr/>
        </p:nvSpPr>
        <p:spPr>
          <a:xfrm>
            <a:off x="4860032" y="2452632"/>
            <a:ext cx="1584176" cy="616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Memory</a:t>
            </a:r>
            <a:endParaRPr lang="zh-TW" altLang="en-US" sz="2000" dirty="0"/>
          </a:p>
        </p:txBody>
      </p:sp>
      <p:sp>
        <p:nvSpPr>
          <p:cNvPr id="13" name="矩形 12"/>
          <p:cNvSpPr/>
          <p:nvPr/>
        </p:nvSpPr>
        <p:spPr>
          <a:xfrm>
            <a:off x="3621373" y="5013808"/>
            <a:ext cx="1440160" cy="9001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FPGA</a:t>
            </a:r>
            <a:endParaRPr lang="zh-TW" altLang="en-US" sz="2000" dirty="0"/>
          </a:p>
        </p:txBody>
      </p:sp>
      <p:sp>
        <p:nvSpPr>
          <p:cNvPr id="14" name="矩形 13"/>
          <p:cNvSpPr/>
          <p:nvPr/>
        </p:nvSpPr>
        <p:spPr>
          <a:xfrm>
            <a:off x="1697846" y="4701790"/>
            <a:ext cx="1440160" cy="28980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1G port</a:t>
            </a:r>
            <a:endParaRPr lang="zh-TW" altLang="en-US" sz="2000" dirty="0"/>
          </a:p>
        </p:txBody>
      </p:sp>
      <p:sp>
        <p:nvSpPr>
          <p:cNvPr id="15" name="矩形 14"/>
          <p:cNvSpPr/>
          <p:nvPr/>
        </p:nvSpPr>
        <p:spPr>
          <a:xfrm>
            <a:off x="5514270" y="5175826"/>
            <a:ext cx="1440160" cy="5760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Memory</a:t>
            </a:r>
            <a:endParaRPr lang="zh-TW" altLang="en-US" sz="2000" dirty="0"/>
          </a:p>
        </p:txBody>
      </p:sp>
      <p:sp>
        <p:nvSpPr>
          <p:cNvPr id="16" name="矩形 15"/>
          <p:cNvSpPr/>
          <p:nvPr/>
        </p:nvSpPr>
        <p:spPr>
          <a:xfrm>
            <a:off x="1697846" y="5070620"/>
            <a:ext cx="1440160" cy="28980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1G port</a:t>
            </a:r>
            <a:endParaRPr lang="zh-TW" altLang="en-US" sz="2000" dirty="0"/>
          </a:p>
        </p:txBody>
      </p:sp>
      <p:sp>
        <p:nvSpPr>
          <p:cNvPr id="17" name="矩形 16"/>
          <p:cNvSpPr/>
          <p:nvPr/>
        </p:nvSpPr>
        <p:spPr>
          <a:xfrm>
            <a:off x="1697846" y="5439450"/>
            <a:ext cx="1440160" cy="28980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1G port</a:t>
            </a:r>
            <a:endParaRPr lang="zh-TW" altLang="en-US" sz="2000" dirty="0"/>
          </a:p>
        </p:txBody>
      </p:sp>
      <p:sp>
        <p:nvSpPr>
          <p:cNvPr id="18" name="矩形 17"/>
          <p:cNvSpPr/>
          <p:nvPr/>
        </p:nvSpPr>
        <p:spPr>
          <a:xfrm>
            <a:off x="1697846" y="5808279"/>
            <a:ext cx="1440160" cy="28980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1G port</a:t>
            </a:r>
            <a:endParaRPr lang="zh-TW" altLang="en-US" sz="20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7308304" y="2648830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Host PC</a:t>
            </a:r>
            <a:endParaRPr lang="zh-TW" altLang="en-US" sz="2000" b="1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7287615" y="5288296"/>
            <a:ext cx="1714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err="1" smtClean="0"/>
              <a:t>NetFPGA</a:t>
            </a:r>
            <a:r>
              <a:rPr lang="en-US" altLang="zh-TW" sz="2000" b="1" dirty="0" smtClean="0"/>
              <a:t> 1G</a:t>
            </a:r>
            <a:endParaRPr lang="zh-TW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0525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 smtClean="0"/>
              <a:t>NetFPGA</a:t>
            </a:r>
            <a:r>
              <a:rPr lang="en-US" altLang="zh-TW" b="1" dirty="0" smtClean="0"/>
              <a:t> 1G BORAD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0811" y="1427201"/>
            <a:ext cx="7696200" cy="4530725"/>
          </a:xfrm>
        </p:spPr>
        <p:txBody>
          <a:bodyPr/>
          <a:lstStyle/>
          <a:p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83568" y="1361926"/>
            <a:ext cx="7560840" cy="5140474"/>
          </a:xfrm>
          <a:prstGeom prst="rect">
            <a:avLst/>
          </a:prstGeom>
          <a:ln w="9525"/>
        </p:spPr>
      </p:sp>
      <p:sp>
        <p:nvSpPr>
          <p:cNvPr id="8" name="矩形 7"/>
          <p:cNvSpPr/>
          <p:nvPr/>
        </p:nvSpPr>
        <p:spPr>
          <a:xfrm>
            <a:off x="850265" y="3085145"/>
            <a:ext cx="7294081" cy="19085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kern="10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>
              <a:effectLst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44372" y="3600407"/>
            <a:ext cx="1179793" cy="5868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PHY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80398" y="3721478"/>
            <a:ext cx="1178973" cy="5868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PHY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277070" y="3869453"/>
            <a:ext cx="1178973" cy="5868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PHY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075382" y="4019111"/>
            <a:ext cx="1178973" cy="5868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RGMII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221005" y="3656758"/>
            <a:ext cx="2704837" cy="80974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CORE DESIGN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411835" y="1809433"/>
            <a:ext cx="1446816" cy="82835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DDR2</a:t>
            </a:r>
            <a:endParaRPr lang="zh-TW" sz="16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SDRAM</a:t>
            </a:r>
            <a:endParaRPr lang="zh-TW" sz="16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056927" y="5206081"/>
            <a:ext cx="1425408" cy="7203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DMA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823648" y="5206095"/>
            <a:ext cx="1354426" cy="7203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CPCI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325646" y="1809433"/>
            <a:ext cx="1432589" cy="7988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SRAM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411835" y="3656760"/>
            <a:ext cx="1446816" cy="79220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DDR2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Controller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20" name="上-下雙向箭號 19"/>
          <p:cNvSpPr/>
          <p:nvPr/>
        </p:nvSpPr>
        <p:spPr>
          <a:xfrm>
            <a:off x="1480398" y="2773682"/>
            <a:ext cx="162638" cy="124398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21" name="上-下雙向箭號 20"/>
          <p:cNvSpPr/>
          <p:nvPr/>
        </p:nvSpPr>
        <p:spPr>
          <a:xfrm>
            <a:off x="1726542" y="2637417"/>
            <a:ext cx="162334" cy="12317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22" name="上-下雙向箭號 21"/>
          <p:cNvSpPr/>
          <p:nvPr/>
        </p:nvSpPr>
        <p:spPr>
          <a:xfrm>
            <a:off x="2034910" y="2475921"/>
            <a:ext cx="162334" cy="124531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23" name="上-下雙向箭號 22"/>
          <p:cNvSpPr/>
          <p:nvPr/>
        </p:nvSpPr>
        <p:spPr>
          <a:xfrm>
            <a:off x="2314731" y="2355511"/>
            <a:ext cx="162334" cy="124466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1643035" y="1768508"/>
            <a:ext cx="1180613" cy="5872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PHY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478963" y="1889381"/>
            <a:ext cx="1179793" cy="5868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PHY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276321" y="2037358"/>
            <a:ext cx="1179793" cy="5868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PHY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074562" y="2187113"/>
            <a:ext cx="1179793" cy="5868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PHY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28" name="左-上雙向箭號 27"/>
          <p:cNvSpPr/>
          <p:nvPr/>
        </p:nvSpPr>
        <p:spPr>
          <a:xfrm flipV="1">
            <a:off x="2850596" y="1768384"/>
            <a:ext cx="1128546" cy="1873231"/>
          </a:xfrm>
          <a:prstGeom prst="leftUpArrow">
            <a:avLst>
              <a:gd name="adj1" fmla="val 7191"/>
              <a:gd name="adj2" fmla="val 8746"/>
              <a:gd name="adj3" fmla="val 1930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29" name="左-上雙向箭號 28"/>
          <p:cNvSpPr/>
          <p:nvPr/>
        </p:nvSpPr>
        <p:spPr>
          <a:xfrm flipV="1">
            <a:off x="2713323" y="2021367"/>
            <a:ext cx="1083868" cy="1620523"/>
          </a:xfrm>
          <a:prstGeom prst="leftUpArrow">
            <a:avLst>
              <a:gd name="adj1" fmla="val 7191"/>
              <a:gd name="adj2" fmla="val 8746"/>
              <a:gd name="adj3" fmla="val 1930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0" name="左-上雙向箭號 29"/>
          <p:cNvSpPr/>
          <p:nvPr/>
        </p:nvSpPr>
        <p:spPr>
          <a:xfrm flipV="1">
            <a:off x="2477065" y="2234595"/>
            <a:ext cx="1140234" cy="1407533"/>
          </a:xfrm>
          <a:prstGeom prst="leftUpArrow">
            <a:avLst>
              <a:gd name="adj1" fmla="val 7191"/>
              <a:gd name="adj2" fmla="val 8746"/>
              <a:gd name="adj3" fmla="val 1930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1" name="左-上雙向箭號 30"/>
          <p:cNvSpPr/>
          <p:nvPr/>
        </p:nvSpPr>
        <p:spPr>
          <a:xfrm flipV="1">
            <a:off x="2254355" y="2447110"/>
            <a:ext cx="1199995" cy="1195016"/>
          </a:xfrm>
          <a:prstGeom prst="leftUpArrow">
            <a:avLst>
              <a:gd name="adj1" fmla="val 5987"/>
              <a:gd name="adj2" fmla="val 7282"/>
              <a:gd name="adj3" fmla="val 1830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2" name="上-下雙向箭號 31"/>
          <p:cNvSpPr/>
          <p:nvPr/>
        </p:nvSpPr>
        <p:spPr>
          <a:xfrm>
            <a:off x="4769286" y="2608170"/>
            <a:ext cx="246694" cy="1033958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3" name="左-右雙向箭號 32"/>
          <p:cNvSpPr/>
          <p:nvPr/>
        </p:nvSpPr>
        <p:spPr>
          <a:xfrm>
            <a:off x="2261868" y="4226756"/>
            <a:ext cx="959137" cy="15664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4" name="左-右雙向箭號 33"/>
          <p:cNvSpPr/>
          <p:nvPr/>
        </p:nvSpPr>
        <p:spPr>
          <a:xfrm>
            <a:off x="2468257" y="4018645"/>
            <a:ext cx="752749" cy="15638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5" name="左-右雙向箭號 34"/>
          <p:cNvSpPr/>
          <p:nvPr/>
        </p:nvSpPr>
        <p:spPr>
          <a:xfrm>
            <a:off x="2659372" y="3821552"/>
            <a:ext cx="561635" cy="15638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6" name="左-右雙向箭號 35"/>
          <p:cNvSpPr/>
          <p:nvPr/>
        </p:nvSpPr>
        <p:spPr>
          <a:xfrm>
            <a:off x="2823649" y="3642362"/>
            <a:ext cx="397359" cy="15638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7" name="左-右雙向箭號 36"/>
          <p:cNvSpPr/>
          <p:nvPr/>
        </p:nvSpPr>
        <p:spPr>
          <a:xfrm>
            <a:off x="5925842" y="4017942"/>
            <a:ext cx="485993" cy="208559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8" name="上-下雙向箭號 37"/>
          <p:cNvSpPr/>
          <p:nvPr/>
        </p:nvSpPr>
        <p:spPr>
          <a:xfrm>
            <a:off x="7013556" y="2650792"/>
            <a:ext cx="245677" cy="1024715"/>
          </a:xfrm>
          <a:prstGeom prst="up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39" name="上-下雙向箭號 38"/>
          <p:cNvSpPr/>
          <p:nvPr/>
        </p:nvSpPr>
        <p:spPr>
          <a:xfrm>
            <a:off x="3576353" y="4465589"/>
            <a:ext cx="179892" cy="741413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0" name="上-下雙向箭號 39"/>
          <p:cNvSpPr/>
          <p:nvPr/>
        </p:nvSpPr>
        <p:spPr>
          <a:xfrm>
            <a:off x="5542881" y="4469130"/>
            <a:ext cx="179552" cy="736558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1" name="文字方塊 73"/>
          <p:cNvSpPr txBox="1"/>
          <p:nvPr/>
        </p:nvSpPr>
        <p:spPr>
          <a:xfrm>
            <a:off x="6411836" y="4727077"/>
            <a:ext cx="1601672" cy="17251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sz="1600" b="1" kern="100" dirty="0" err="1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Virtex</a:t>
            </a:r>
            <a:r>
              <a:rPr lang="en-US" sz="1600" b="1" kern="100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II Pro-50</a:t>
            </a:r>
            <a:endParaRPr lang="zh-TW" sz="1600" kern="100" dirty="0"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15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CORE DESIGN</a:t>
            </a:r>
            <a:endParaRPr lang="zh-TW" altLang="zh-TW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  <p:sp>
        <p:nvSpPr>
          <p:cNvPr id="43" name="矩形 42"/>
          <p:cNvSpPr/>
          <p:nvPr/>
        </p:nvSpPr>
        <p:spPr>
          <a:xfrm>
            <a:off x="565672" y="1590254"/>
            <a:ext cx="7848872" cy="4500984"/>
          </a:xfrm>
          <a:prstGeom prst="rect">
            <a:avLst/>
          </a:prstGeom>
        </p:spPr>
      </p:sp>
      <p:sp>
        <p:nvSpPr>
          <p:cNvPr id="44" name="矩形 43"/>
          <p:cNvSpPr/>
          <p:nvPr/>
        </p:nvSpPr>
        <p:spPr>
          <a:xfrm>
            <a:off x="803264" y="2000727"/>
            <a:ext cx="7523734" cy="3707448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5" name="矩形 44"/>
          <p:cNvSpPr/>
          <p:nvPr/>
        </p:nvSpPr>
        <p:spPr>
          <a:xfrm>
            <a:off x="6653200" y="2209884"/>
            <a:ext cx="1215402" cy="8869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DMA Controller</a:t>
            </a:r>
            <a:endParaRPr lang="zh-TW" sz="16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384523" y="4719300"/>
            <a:ext cx="1403567" cy="64060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MDIO Controller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135930" y="3616392"/>
            <a:ext cx="4592919" cy="68934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User Data Path</a:t>
            </a:r>
            <a:endParaRPr lang="zh-TW" sz="16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3704962" y="4733751"/>
            <a:ext cx="1432784" cy="6056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SRAM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Controller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6510103" y="4733454"/>
            <a:ext cx="1489731" cy="6234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CPCI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Controller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486658" y="2246666"/>
            <a:ext cx="1883077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MAC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463376" y="3616152"/>
            <a:ext cx="1515698" cy="6974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Register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Group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384523" y="2337154"/>
            <a:ext cx="1882815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MAC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277442" y="2446365"/>
            <a:ext cx="1881968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MAC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1135931" y="2581989"/>
            <a:ext cx="1881968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MAC Queue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5" name="上-下雙向箭號 54"/>
          <p:cNvSpPr/>
          <p:nvPr/>
        </p:nvSpPr>
        <p:spPr>
          <a:xfrm>
            <a:off x="7144745" y="1718306"/>
            <a:ext cx="166013" cy="475069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6" name="左-右雙向箭號 55"/>
          <p:cNvSpPr/>
          <p:nvPr/>
        </p:nvSpPr>
        <p:spPr>
          <a:xfrm rot="10800000">
            <a:off x="5909330" y="2298111"/>
            <a:ext cx="729804" cy="136824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4015565" y="2235235"/>
            <a:ext cx="1882815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CPU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3894539" y="2318592"/>
            <a:ext cx="1881968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CPU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3786211" y="2434935"/>
            <a:ext cx="1881121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CPU Queues</a:t>
            </a:r>
            <a:endParaRPr lang="zh-TW" sz="1600" b="1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3674306" y="2557740"/>
            <a:ext cx="1881121" cy="5099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a typeface="新細明體" panose="02020500000000000000" pitchFamily="18" charset="-120"/>
                <a:cs typeface="新細明體" panose="02020500000000000000" pitchFamily="18" charset="-120"/>
              </a:rPr>
              <a:t>CPU Queue</a:t>
            </a:r>
            <a:endParaRPr lang="zh-TW" sz="1600" b="1" dirty="0">
              <a:solidFill>
                <a:srgbClr val="000000"/>
              </a:solidFill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61" name="上-下雙向箭號 60"/>
          <p:cNvSpPr/>
          <p:nvPr/>
        </p:nvSpPr>
        <p:spPr>
          <a:xfrm>
            <a:off x="1662393" y="3091453"/>
            <a:ext cx="155344" cy="52359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2" name="上-下雙向箭號 61"/>
          <p:cNvSpPr/>
          <p:nvPr/>
        </p:nvSpPr>
        <p:spPr>
          <a:xfrm>
            <a:off x="1954147" y="3091223"/>
            <a:ext cx="154996" cy="52311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3" name="上-下雙向箭號 62"/>
          <p:cNvSpPr/>
          <p:nvPr/>
        </p:nvSpPr>
        <p:spPr>
          <a:xfrm>
            <a:off x="2216471" y="3091002"/>
            <a:ext cx="154996" cy="52311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4" name="上-下雙向箭號 63"/>
          <p:cNvSpPr/>
          <p:nvPr/>
        </p:nvSpPr>
        <p:spPr>
          <a:xfrm>
            <a:off x="2485744" y="3090781"/>
            <a:ext cx="154996" cy="52311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5" name="上-下雙向箭號 64"/>
          <p:cNvSpPr/>
          <p:nvPr/>
        </p:nvSpPr>
        <p:spPr>
          <a:xfrm>
            <a:off x="7144745" y="5362428"/>
            <a:ext cx="183539" cy="657159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6" name="上-下雙向箭號 65"/>
          <p:cNvSpPr/>
          <p:nvPr/>
        </p:nvSpPr>
        <p:spPr>
          <a:xfrm>
            <a:off x="7144745" y="4313945"/>
            <a:ext cx="167700" cy="404983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7" name="上-下雙向箭號 66"/>
          <p:cNvSpPr/>
          <p:nvPr/>
        </p:nvSpPr>
        <p:spPr>
          <a:xfrm>
            <a:off x="4361037" y="5338988"/>
            <a:ext cx="167700" cy="657004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8" name="上-下雙向箭號 67"/>
          <p:cNvSpPr/>
          <p:nvPr/>
        </p:nvSpPr>
        <p:spPr>
          <a:xfrm>
            <a:off x="2021335" y="5359231"/>
            <a:ext cx="167700" cy="657004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69" name="上-下雙向箭號 68"/>
          <p:cNvSpPr/>
          <p:nvPr/>
        </p:nvSpPr>
        <p:spPr>
          <a:xfrm>
            <a:off x="4361037" y="4314268"/>
            <a:ext cx="167700" cy="419188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0" name="左-右雙向箭號 69"/>
          <p:cNvSpPr/>
          <p:nvPr/>
        </p:nvSpPr>
        <p:spPr>
          <a:xfrm rot="10800000">
            <a:off x="5776504" y="2507249"/>
            <a:ext cx="862346" cy="136815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1" name="左-右雙向箭號 70"/>
          <p:cNvSpPr/>
          <p:nvPr/>
        </p:nvSpPr>
        <p:spPr>
          <a:xfrm rot="10800000">
            <a:off x="5667332" y="2721512"/>
            <a:ext cx="969315" cy="136815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2" name="左-右雙向箭號 71"/>
          <p:cNvSpPr/>
          <p:nvPr/>
        </p:nvSpPr>
        <p:spPr>
          <a:xfrm rot="10800000">
            <a:off x="5555426" y="2907054"/>
            <a:ext cx="1083708" cy="136815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3" name="上-下雙向箭號 72"/>
          <p:cNvSpPr/>
          <p:nvPr/>
        </p:nvSpPr>
        <p:spPr>
          <a:xfrm>
            <a:off x="1705391" y="1718291"/>
            <a:ext cx="154996" cy="85832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4" name="上-下雙向箭號 73"/>
          <p:cNvSpPr/>
          <p:nvPr/>
        </p:nvSpPr>
        <p:spPr>
          <a:xfrm>
            <a:off x="1961683" y="1718291"/>
            <a:ext cx="147461" cy="72273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5" name="上-下雙向箭號 74"/>
          <p:cNvSpPr/>
          <p:nvPr/>
        </p:nvSpPr>
        <p:spPr>
          <a:xfrm>
            <a:off x="2230204" y="1718291"/>
            <a:ext cx="141263" cy="60266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6" name="上-下雙向箭號 75"/>
          <p:cNvSpPr/>
          <p:nvPr/>
        </p:nvSpPr>
        <p:spPr>
          <a:xfrm>
            <a:off x="2471043" y="1718293"/>
            <a:ext cx="154996" cy="51788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7" name="上-下雙向箭號 76"/>
          <p:cNvSpPr/>
          <p:nvPr/>
        </p:nvSpPr>
        <p:spPr>
          <a:xfrm>
            <a:off x="4105339" y="3086804"/>
            <a:ext cx="154996" cy="523115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8" name="上-下雙向箭號 77"/>
          <p:cNvSpPr/>
          <p:nvPr/>
        </p:nvSpPr>
        <p:spPr>
          <a:xfrm>
            <a:off x="4397544" y="3086804"/>
            <a:ext cx="154996" cy="522383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9" name="上-下雙向箭號 78"/>
          <p:cNvSpPr/>
          <p:nvPr/>
        </p:nvSpPr>
        <p:spPr>
          <a:xfrm>
            <a:off x="4660104" y="3086804"/>
            <a:ext cx="154996" cy="522383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0" name="上-下雙向箭號 79"/>
          <p:cNvSpPr/>
          <p:nvPr/>
        </p:nvSpPr>
        <p:spPr>
          <a:xfrm>
            <a:off x="4928594" y="3086072"/>
            <a:ext cx="154996" cy="522383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1" name="右彎箭號 80"/>
          <p:cNvSpPr/>
          <p:nvPr/>
        </p:nvSpPr>
        <p:spPr>
          <a:xfrm rot="5400000" flipV="1">
            <a:off x="3583402" y="2052583"/>
            <a:ext cx="601950" cy="4714410"/>
          </a:xfrm>
          <a:prstGeom prst="bentArrow">
            <a:avLst>
              <a:gd name="adj1" fmla="val 7824"/>
              <a:gd name="adj2" fmla="val 7416"/>
              <a:gd name="adj3" fmla="val 15817"/>
              <a:gd name="adj4" fmla="val 304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2" name="右彎箭號 81"/>
          <p:cNvSpPr/>
          <p:nvPr/>
        </p:nvSpPr>
        <p:spPr>
          <a:xfrm rot="5400000" flipV="1">
            <a:off x="4815377" y="3251103"/>
            <a:ext cx="512661" cy="2427118"/>
          </a:xfrm>
          <a:prstGeom prst="bentArrow">
            <a:avLst>
              <a:gd name="adj1" fmla="val 7824"/>
              <a:gd name="adj2" fmla="val 7416"/>
              <a:gd name="adj3" fmla="val 15817"/>
              <a:gd name="adj4" fmla="val 304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3" name="右彎箭號 82"/>
          <p:cNvSpPr/>
          <p:nvPr/>
        </p:nvSpPr>
        <p:spPr>
          <a:xfrm rot="5400000" flipH="1" flipV="1">
            <a:off x="3427922" y="969288"/>
            <a:ext cx="679941" cy="4946824"/>
          </a:xfrm>
          <a:prstGeom prst="bentArrow">
            <a:avLst>
              <a:gd name="adj1" fmla="val 6422"/>
              <a:gd name="adj2" fmla="val 7416"/>
              <a:gd name="adj3" fmla="val 15817"/>
              <a:gd name="adj4" fmla="val 304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4" name="右彎箭號 83"/>
          <p:cNvSpPr/>
          <p:nvPr/>
        </p:nvSpPr>
        <p:spPr>
          <a:xfrm rot="5400000" flipH="1" flipV="1">
            <a:off x="4686092" y="2139808"/>
            <a:ext cx="608908" cy="2500932"/>
          </a:xfrm>
          <a:prstGeom prst="bentArrow">
            <a:avLst>
              <a:gd name="adj1" fmla="val 7824"/>
              <a:gd name="adj2" fmla="val 7416"/>
              <a:gd name="adj3" fmla="val 15817"/>
              <a:gd name="adj4" fmla="val 304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5" name="左-右雙向箭號 84"/>
          <p:cNvSpPr/>
          <p:nvPr/>
        </p:nvSpPr>
        <p:spPr>
          <a:xfrm>
            <a:off x="5732652" y="3918021"/>
            <a:ext cx="726922" cy="82676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6" name="左-右雙向箭號 85"/>
          <p:cNvSpPr/>
          <p:nvPr/>
        </p:nvSpPr>
        <p:spPr>
          <a:xfrm rot="5400000">
            <a:off x="6962932" y="3308047"/>
            <a:ext cx="505487" cy="94861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7" name="向右箭號 86"/>
          <p:cNvSpPr/>
          <p:nvPr/>
        </p:nvSpPr>
        <p:spPr>
          <a:xfrm>
            <a:off x="6241581" y="4189585"/>
            <a:ext cx="214973" cy="82777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8" name="向右箭號 87"/>
          <p:cNvSpPr/>
          <p:nvPr/>
        </p:nvSpPr>
        <p:spPr>
          <a:xfrm>
            <a:off x="6248005" y="4083322"/>
            <a:ext cx="214283" cy="9525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89" name="向右箭號 88"/>
          <p:cNvSpPr/>
          <p:nvPr/>
        </p:nvSpPr>
        <p:spPr>
          <a:xfrm>
            <a:off x="6242271" y="3720334"/>
            <a:ext cx="214283" cy="8267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90" name="向右箭號 89"/>
          <p:cNvSpPr/>
          <p:nvPr/>
        </p:nvSpPr>
        <p:spPr>
          <a:xfrm>
            <a:off x="6243234" y="3620414"/>
            <a:ext cx="214283" cy="99668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92" name="矩形圖說文字 91"/>
          <p:cNvSpPr/>
          <p:nvPr/>
        </p:nvSpPr>
        <p:spPr>
          <a:xfrm>
            <a:off x="251520" y="1590254"/>
            <a:ext cx="1235138" cy="991735"/>
          </a:xfrm>
          <a:prstGeom prst="wedgeRectCallout">
            <a:avLst>
              <a:gd name="adj1" fmla="val 44226"/>
              <a:gd name="adj2" fmla="val 76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Both Rx Queue and </a:t>
            </a:r>
            <a:r>
              <a:rPr lang="en-US" altLang="zh-TW" sz="1400" dirty="0" err="1" smtClean="0">
                <a:solidFill>
                  <a:schemeClr val="tx1"/>
                </a:solidFill>
              </a:rPr>
              <a:t>Tx</a:t>
            </a:r>
            <a:r>
              <a:rPr lang="en-US" altLang="zh-TW" sz="1400" dirty="0" smtClean="0">
                <a:solidFill>
                  <a:schemeClr val="tx1"/>
                </a:solidFill>
              </a:rPr>
              <a:t> Queue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3" name="矩形圖說文字 92"/>
          <p:cNvSpPr/>
          <p:nvPr/>
        </p:nvSpPr>
        <p:spPr>
          <a:xfrm>
            <a:off x="3247110" y="1428872"/>
            <a:ext cx="1235138" cy="991735"/>
          </a:xfrm>
          <a:prstGeom prst="wedgeRectCallout">
            <a:avLst>
              <a:gd name="adj1" fmla="val 44226"/>
              <a:gd name="adj2" fmla="val 76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Both Rx Queue and </a:t>
            </a:r>
            <a:r>
              <a:rPr lang="en-US" altLang="zh-TW" sz="1400" dirty="0" err="1" smtClean="0">
                <a:solidFill>
                  <a:schemeClr val="tx1"/>
                </a:solidFill>
              </a:rPr>
              <a:t>Tx</a:t>
            </a:r>
            <a:r>
              <a:rPr lang="en-US" altLang="zh-TW" sz="1400" dirty="0" smtClean="0">
                <a:solidFill>
                  <a:schemeClr val="tx1"/>
                </a:solidFill>
              </a:rPr>
              <a:t> Queue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4" name="矩形圖說文字 93"/>
          <p:cNvSpPr/>
          <p:nvPr/>
        </p:nvSpPr>
        <p:spPr>
          <a:xfrm>
            <a:off x="5728849" y="1044822"/>
            <a:ext cx="1235138" cy="991735"/>
          </a:xfrm>
          <a:prstGeom prst="wedgeRectCallout">
            <a:avLst>
              <a:gd name="adj1" fmla="val 44226"/>
              <a:gd name="adj2" fmla="val 76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Receive/Send packet from/to CPU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5" name="矩形圖說文字 94"/>
          <p:cNvSpPr/>
          <p:nvPr/>
        </p:nvSpPr>
        <p:spPr>
          <a:xfrm>
            <a:off x="5605291" y="5260885"/>
            <a:ext cx="1235138" cy="991735"/>
          </a:xfrm>
          <a:prstGeom prst="wedgeRectCallout">
            <a:avLst>
              <a:gd name="adj1" fmla="val 30766"/>
              <a:gd name="adj2" fmla="val -772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Allowing CPU write/read register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6" name="矩形圖說文字 95"/>
          <p:cNvSpPr/>
          <p:nvPr/>
        </p:nvSpPr>
        <p:spPr>
          <a:xfrm>
            <a:off x="2867189" y="5216571"/>
            <a:ext cx="1041338" cy="614409"/>
          </a:xfrm>
          <a:prstGeom prst="wedgeRectCallout">
            <a:avLst>
              <a:gd name="adj1" fmla="val 42731"/>
              <a:gd name="adj2" fmla="val -6509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C</a:t>
            </a:r>
            <a:r>
              <a:rPr lang="en-US" altLang="zh-TW" sz="1400" dirty="0" smtClean="0">
                <a:solidFill>
                  <a:schemeClr val="tx1"/>
                </a:solidFill>
              </a:rPr>
              <a:t>ommunicate</a:t>
            </a:r>
            <a:r>
              <a:rPr lang="en-US" altLang="zh-TW" sz="1400" dirty="0">
                <a:solidFill>
                  <a:schemeClr val="tx1"/>
                </a:solidFill>
              </a:rPr>
              <a:t> </a:t>
            </a:r>
            <a:r>
              <a:rPr lang="en-US" altLang="zh-TW" sz="1400" dirty="0" smtClean="0">
                <a:solidFill>
                  <a:schemeClr val="tx1"/>
                </a:solidFill>
              </a:rPr>
              <a:t>with SRAM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7" name="矩形圖說文字 96"/>
          <p:cNvSpPr/>
          <p:nvPr/>
        </p:nvSpPr>
        <p:spPr>
          <a:xfrm>
            <a:off x="323254" y="5177627"/>
            <a:ext cx="1196189" cy="812969"/>
          </a:xfrm>
          <a:prstGeom prst="wedgeRectCallout">
            <a:avLst>
              <a:gd name="adj1" fmla="val 40687"/>
              <a:gd name="adj2" fmla="val -7734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Management with PHY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8" name="上-下雙向箭號 97"/>
          <p:cNvSpPr/>
          <p:nvPr/>
        </p:nvSpPr>
        <p:spPr>
          <a:xfrm>
            <a:off x="2017768" y="4305956"/>
            <a:ext cx="167700" cy="419188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447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USER DATA PATH</a:t>
            </a:r>
            <a:endParaRPr lang="zh-TW" altLang="zh-TW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  <p:sp>
        <p:nvSpPr>
          <p:cNvPr id="92" name="矩形 91"/>
          <p:cNvSpPr/>
          <p:nvPr/>
        </p:nvSpPr>
        <p:spPr>
          <a:xfrm rot="16200000">
            <a:off x="2209586" y="-390740"/>
            <a:ext cx="4885416" cy="8513514"/>
          </a:xfrm>
          <a:prstGeom prst="rect">
            <a:avLst/>
          </a:prstGeom>
        </p:spPr>
      </p:sp>
      <p:sp>
        <p:nvSpPr>
          <p:cNvPr id="93" name="矩形 92"/>
          <p:cNvSpPr/>
          <p:nvPr/>
        </p:nvSpPr>
        <p:spPr>
          <a:xfrm rot="16200000">
            <a:off x="2346469" y="349568"/>
            <a:ext cx="4267892" cy="6989074"/>
          </a:xfrm>
          <a:prstGeom prst="rect">
            <a:avLst/>
          </a:prstGeom>
          <a:noFill/>
          <a:ln w="3175" cap="flat" cmpd="sng" algn="ctr">
            <a:solidFill>
              <a:sysClr val="windowText" lastClr="000000"/>
            </a:solidFill>
            <a:prstDash val="lgDash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94" name="矩形 93"/>
          <p:cNvSpPr/>
          <p:nvPr/>
        </p:nvSpPr>
        <p:spPr>
          <a:xfrm rot="16200000">
            <a:off x="917916" y="3867914"/>
            <a:ext cx="2459903" cy="115116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Input Arbiter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95" name="矩形 94"/>
          <p:cNvSpPr/>
          <p:nvPr/>
        </p:nvSpPr>
        <p:spPr>
          <a:xfrm rot="16200000">
            <a:off x="3205069" y="3865525"/>
            <a:ext cx="2464680" cy="115116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Output Port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pPr algn="ctr"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Lookup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96" name="矩形 95"/>
          <p:cNvSpPr/>
          <p:nvPr/>
        </p:nvSpPr>
        <p:spPr>
          <a:xfrm rot="16200000">
            <a:off x="5542388" y="3838325"/>
            <a:ext cx="2464680" cy="121512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Output Queues</a:t>
            </a:r>
            <a:endParaRPr 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97" name="矩形 96"/>
          <p:cNvSpPr/>
          <p:nvPr/>
        </p:nvSpPr>
        <p:spPr>
          <a:xfrm rot="16200000">
            <a:off x="4154599" y="-639530"/>
            <a:ext cx="645043" cy="5810004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Register</a:t>
            </a:r>
            <a:endParaRPr lang="zh-TW" sz="1600" dirty="0">
              <a:effectLst/>
              <a:latin typeface="新細明體" panose="02020500000000000000" pitchFamily="18" charset="-120"/>
              <a:cs typeface="新細明體" panose="02020500000000000000" pitchFamily="18" charset="-120"/>
            </a:endParaRPr>
          </a:p>
          <a:p>
            <a:pPr algn="ctr"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Master</a:t>
            </a:r>
            <a:endParaRPr lang="zh-TW" sz="1600" dirty="0">
              <a:effectLst/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98" name="向下箭號 97"/>
          <p:cNvSpPr/>
          <p:nvPr/>
        </p:nvSpPr>
        <p:spPr>
          <a:xfrm rot="16200000">
            <a:off x="905050" y="4994014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99" name="向下箭號 98"/>
          <p:cNvSpPr/>
          <p:nvPr/>
        </p:nvSpPr>
        <p:spPr>
          <a:xfrm rot="16200000">
            <a:off x="905050" y="4717976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0" name="向下箭號 99"/>
          <p:cNvSpPr/>
          <p:nvPr/>
        </p:nvSpPr>
        <p:spPr>
          <a:xfrm rot="16200000">
            <a:off x="905050" y="4441939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1" name="向下箭號 100"/>
          <p:cNvSpPr/>
          <p:nvPr/>
        </p:nvSpPr>
        <p:spPr>
          <a:xfrm rot="16200000">
            <a:off x="905050" y="4165902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2" name="向下箭號 101"/>
          <p:cNvSpPr/>
          <p:nvPr/>
        </p:nvSpPr>
        <p:spPr>
          <a:xfrm rot="16200000">
            <a:off x="905050" y="3769878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3" name="向下箭號 102"/>
          <p:cNvSpPr/>
          <p:nvPr/>
        </p:nvSpPr>
        <p:spPr>
          <a:xfrm rot="16200000">
            <a:off x="905050" y="3489084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4" name="向下箭號 103"/>
          <p:cNvSpPr/>
          <p:nvPr/>
        </p:nvSpPr>
        <p:spPr>
          <a:xfrm rot="16200000">
            <a:off x="905050" y="3208291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5" name="向下箭號 104"/>
          <p:cNvSpPr/>
          <p:nvPr/>
        </p:nvSpPr>
        <p:spPr>
          <a:xfrm rot="16200000">
            <a:off x="905050" y="2927498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6" name="向下箭號 105"/>
          <p:cNvSpPr/>
          <p:nvPr/>
        </p:nvSpPr>
        <p:spPr>
          <a:xfrm>
            <a:off x="1986492" y="2588058"/>
            <a:ext cx="252000" cy="628589"/>
          </a:xfrm>
          <a:prstGeom prst="down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07" name="向下箭號 106"/>
          <p:cNvSpPr/>
          <p:nvPr/>
        </p:nvSpPr>
        <p:spPr>
          <a:xfrm rot="16200000">
            <a:off x="3132318" y="3174265"/>
            <a:ext cx="324000" cy="1135021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data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119" name="向下箭號 118"/>
          <p:cNvSpPr/>
          <p:nvPr/>
        </p:nvSpPr>
        <p:spPr>
          <a:xfrm rot="10800000">
            <a:off x="6783600" y="2584325"/>
            <a:ext cx="252000" cy="628111"/>
          </a:xfrm>
          <a:prstGeom prst="down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0" name="上-下雙向箭號 119"/>
          <p:cNvSpPr/>
          <p:nvPr/>
        </p:nvSpPr>
        <p:spPr>
          <a:xfrm>
            <a:off x="6727574" y="5712487"/>
            <a:ext cx="227107" cy="531129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1" name="上-下雙向箭號 120"/>
          <p:cNvSpPr/>
          <p:nvPr/>
        </p:nvSpPr>
        <p:spPr>
          <a:xfrm>
            <a:off x="4340948" y="1351940"/>
            <a:ext cx="252000" cy="591010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122" name="向下箭號 121"/>
          <p:cNvSpPr/>
          <p:nvPr/>
        </p:nvSpPr>
        <p:spPr>
          <a:xfrm rot="5400000">
            <a:off x="3221738" y="4687837"/>
            <a:ext cx="126000" cy="113709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7" name="向下箭號 46"/>
          <p:cNvSpPr/>
          <p:nvPr/>
        </p:nvSpPr>
        <p:spPr>
          <a:xfrm rot="16200000">
            <a:off x="7734952" y="4994015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8" name="向下箭號 47"/>
          <p:cNvSpPr/>
          <p:nvPr/>
        </p:nvSpPr>
        <p:spPr>
          <a:xfrm rot="16200000">
            <a:off x="7734952" y="4717977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49" name="向下箭號 48"/>
          <p:cNvSpPr/>
          <p:nvPr/>
        </p:nvSpPr>
        <p:spPr>
          <a:xfrm rot="16200000">
            <a:off x="7734952" y="4441940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0" name="向下箭號 49"/>
          <p:cNvSpPr/>
          <p:nvPr/>
        </p:nvSpPr>
        <p:spPr>
          <a:xfrm rot="16200000">
            <a:off x="7734952" y="4165903"/>
            <a:ext cx="324000" cy="1010468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1" name="向下箭號 50"/>
          <p:cNvSpPr/>
          <p:nvPr/>
        </p:nvSpPr>
        <p:spPr>
          <a:xfrm rot="16200000">
            <a:off x="7734952" y="3769879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2" name="向下箭號 51"/>
          <p:cNvSpPr/>
          <p:nvPr/>
        </p:nvSpPr>
        <p:spPr>
          <a:xfrm rot="16200000">
            <a:off x="7734952" y="3489085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3" name="向下箭號 52"/>
          <p:cNvSpPr/>
          <p:nvPr/>
        </p:nvSpPr>
        <p:spPr>
          <a:xfrm rot="16200000">
            <a:off x="7734952" y="3208292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4" name="向下箭號 53"/>
          <p:cNvSpPr/>
          <p:nvPr/>
        </p:nvSpPr>
        <p:spPr>
          <a:xfrm rot="16200000">
            <a:off x="7734952" y="2927499"/>
            <a:ext cx="324000" cy="1010468"/>
          </a:xfrm>
          <a:prstGeom prst="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55" name="向下箭號 54"/>
          <p:cNvSpPr/>
          <p:nvPr/>
        </p:nvSpPr>
        <p:spPr>
          <a:xfrm rot="16200000">
            <a:off x="3168673" y="3506370"/>
            <a:ext cx="247221" cy="1139088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ctrl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56" name="向下箭號 55"/>
          <p:cNvSpPr/>
          <p:nvPr/>
        </p:nvSpPr>
        <p:spPr>
          <a:xfrm rot="16200000">
            <a:off x="3215960" y="3886126"/>
            <a:ext cx="126000" cy="1104306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062408" y="4168727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latin typeface="+mn-lt"/>
              </a:rPr>
              <a:t>wr</a:t>
            </a:r>
            <a:endParaRPr lang="zh-TW" altLang="en-US" sz="1400" dirty="0">
              <a:latin typeface="+mn-lt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3062408" y="4949736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latin typeface="+mn-lt"/>
              </a:rPr>
              <a:t>rdy</a:t>
            </a:r>
            <a:endParaRPr lang="zh-TW" altLang="en-US" sz="1400" dirty="0">
              <a:latin typeface="+mn-lt"/>
            </a:endParaRPr>
          </a:p>
        </p:txBody>
      </p:sp>
      <p:sp>
        <p:nvSpPr>
          <p:cNvPr id="73" name="向下箭號 72"/>
          <p:cNvSpPr/>
          <p:nvPr/>
        </p:nvSpPr>
        <p:spPr>
          <a:xfrm rot="16200000">
            <a:off x="5427933" y="3189223"/>
            <a:ext cx="324000" cy="1135021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data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74" name="向下箭號 73"/>
          <p:cNvSpPr/>
          <p:nvPr/>
        </p:nvSpPr>
        <p:spPr>
          <a:xfrm rot="5400000">
            <a:off x="5517353" y="4702795"/>
            <a:ext cx="126000" cy="113709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5" name="向下箭號 74"/>
          <p:cNvSpPr/>
          <p:nvPr/>
        </p:nvSpPr>
        <p:spPr>
          <a:xfrm rot="16200000">
            <a:off x="5464288" y="3521328"/>
            <a:ext cx="247221" cy="1139088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ctrl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76" name="向下箭號 75"/>
          <p:cNvSpPr/>
          <p:nvPr/>
        </p:nvSpPr>
        <p:spPr>
          <a:xfrm rot="16200000">
            <a:off x="5511575" y="3901084"/>
            <a:ext cx="126000" cy="1104306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5358023" y="4183685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latin typeface="+mn-lt"/>
              </a:rPr>
              <a:t>wr</a:t>
            </a:r>
            <a:endParaRPr lang="zh-TW" altLang="en-US" sz="1400" dirty="0">
              <a:latin typeface="+mn-lt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5358023" y="4964694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latin typeface="+mn-lt"/>
              </a:rPr>
              <a:t>rdy</a:t>
            </a:r>
            <a:endParaRPr lang="zh-TW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891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DATA FORMAT</a:t>
            </a:r>
            <a:endParaRPr lang="zh-TW" altLang="zh-TW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 </a:t>
            </a:r>
          </a:p>
          <a:p>
            <a:pPr>
              <a:defRPr/>
            </a:pPr>
            <a:r>
              <a:rPr lang="en-US" altLang="zh-TW" smtClean="0"/>
              <a:t>CSIE NCKU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57E1-DE70-449D-A88A-E1C369B80AAF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035548"/>
              </p:ext>
            </p:extLst>
          </p:nvPr>
        </p:nvGraphicFramePr>
        <p:xfrm>
          <a:off x="539552" y="1345326"/>
          <a:ext cx="7267885" cy="478088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22971"/>
                <a:gridCol w="1373839"/>
                <a:gridCol w="1401381"/>
                <a:gridCol w="333662"/>
                <a:gridCol w="1115333"/>
                <a:gridCol w="85852"/>
                <a:gridCol w="317703"/>
                <a:gridCol w="408416"/>
                <a:gridCol w="808728"/>
              </a:tblGrid>
              <a:tr h="28347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2 bytes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bytes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2 bytes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2 bytes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2 bytes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9457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bg1"/>
                          </a:solidFill>
                          <a:effectLst/>
                        </a:rPr>
                        <a:t>Ctrl Bus</a:t>
                      </a:r>
                      <a:endParaRPr lang="zh-TW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bg1"/>
                          </a:solidFill>
                          <a:effectLst/>
                        </a:rPr>
                        <a:t>Data Bus</a:t>
                      </a:r>
                      <a:endParaRPr lang="zh-TW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0xFF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Destination port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Word length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Source port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Byte length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00" dirty="0" smtClean="0">
                          <a:effectLst/>
                        </a:rPr>
                        <a:t>0xXX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00" dirty="0" smtClean="0">
                          <a:effectLst/>
                        </a:rPr>
                        <a:t>Other</a:t>
                      </a:r>
                      <a:r>
                        <a:rPr lang="en-US" altLang="zh-TW" sz="1400" kern="100" baseline="0" dirty="0" smtClean="0">
                          <a:effectLst/>
                        </a:rPr>
                        <a:t> module header (optional)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9457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Dst</a:t>
                      </a:r>
                      <a:r>
                        <a:rPr lang="en-US" sz="1400" kern="100" dirty="0">
                          <a:effectLst/>
                        </a:rPr>
                        <a:t> MAC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Src</a:t>
                      </a:r>
                      <a:r>
                        <a:rPr lang="en-US" sz="1400" kern="100" dirty="0">
                          <a:effectLst/>
                        </a:rPr>
                        <a:t> MAC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Src</a:t>
                      </a:r>
                      <a:r>
                        <a:rPr lang="en-US" sz="1400" kern="100" dirty="0">
                          <a:effectLst/>
                        </a:rPr>
                        <a:t> MAC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Ethertype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IP </a:t>
                      </a:r>
                      <a:r>
                        <a:rPr lang="en-US" sz="1400" kern="100" dirty="0" err="1">
                          <a:effectLst/>
                        </a:rPr>
                        <a:t>ver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Head </a:t>
                      </a:r>
                      <a:r>
                        <a:rPr lang="en-US" sz="1400" kern="100" dirty="0" err="1">
                          <a:effectLst/>
                        </a:rPr>
                        <a:t>len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ToS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Total </a:t>
                      </a:r>
                      <a:r>
                        <a:rPr lang="en-US" sz="1400" kern="100" dirty="0" smtClean="0">
                          <a:effectLst/>
                        </a:rPr>
                        <a:t>length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Identification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Flags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Fragment offset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Time </a:t>
                      </a:r>
                      <a:r>
                        <a:rPr lang="en-US" sz="1400" kern="100" dirty="0" smtClean="0">
                          <a:effectLst/>
                        </a:rPr>
                        <a:t>to </a:t>
                      </a:r>
                      <a:r>
                        <a:rPr lang="en-US" sz="1400" kern="100" dirty="0">
                          <a:effectLst/>
                        </a:rPr>
                        <a:t>l</a:t>
                      </a:r>
                      <a:r>
                        <a:rPr lang="en-US" sz="1400" kern="100" dirty="0" smtClean="0">
                          <a:effectLst/>
                        </a:rPr>
                        <a:t>ive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Protocol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Header </a:t>
                      </a:r>
                      <a:r>
                        <a:rPr lang="en-US" sz="1400" kern="100" dirty="0" smtClean="0">
                          <a:effectLst/>
                        </a:rPr>
                        <a:t>checksum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Src</a:t>
                      </a:r>
                      <a:r>
                        <a:rPr lang="en-US" sz="1400" kern="100" dirty="0">
                          <a:effectLst/>
                        </a:rPr>
                        <a:t> IP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Dst</a:t>
                      </a:r>
                      <a:r>
                        <a:rPr lang="en-US" sz="1400" kern="100" dirty="0">
                          <a:effectLst/>
                        </a:rPr>
                        <a:t> IP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20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Dst</a:t>
                      </a:r>
                      <a:r>
                        <a:rPr lang="en-US" sz="1400" kern="100" dirty="0">
                          <a:effectLst/>
                        </a:rPr>
                        <a:t> IP address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……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9457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…….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9457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0x00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……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9457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0x80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Last </a:t>
                      </a:r>
                      <a:r>
                        <a:rPr lang="en-US" sz="1400" kern="100" dirty="0" smtClean="0">
                          <a:effectLst/>
                        </a:rPr>
                        <a:t>byte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58" marR="7758" marT="77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839325" y="2085975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右大括弧 6"/>
          <p:cNvSpPr/>
          <p:nvPr/>
        </p:nvSpPr>
        <p:spPr>
          <a:xfrm>
            <a:off x="7811709" y="2204864"/>
            <a:ext cx="241020" cy="648072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右大括弧 7"/>
          <p:cNvSpPr/>
          <p:nvPr/>
        </p:nvSpPr>
        <p:spPr>
          <a:xfrm>
            <a:off x="7824049" y="3066048"/>
            <a:ext cx="212068" cy="50696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右大括弧 8"/>
          <p:cNvSpPr/>
          <p:nvPr/>
        </p:nvSpPr>
        <p:spPr>
          <a:xfrm>
            <a:off x="7824049" y="3645024"/>
            <a:ext cx="228680" cy="118576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右大括弧 9"/>
          <p:cNvSpPr/>
          <p:nvPr/>
        </p:nvSpPr>
        <p:spPr>
          <a:xfrm>
            <a:off x="7824049" y="4903440"/>
            <a:ext cx="212068" cy="1261864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8002890" y="2308366"/>
            <a:ext cx="1176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+mn-lt"/>
                <a:ea typeface="Yu Mincho" panose="02020400000000000000" pitchFamily="18" charset="-128"/>
              </a:rPr>
              <a:t>Prepended metadata</a:t>
            </a:r>
            <a:endParaRPr lang="zh-TW" altLang="en-US" sz="1400" dirty="0">
              <a:latin typeface="+mn-lt"/>
              <a:ea typeface="Yu Mincho" panose="02020400000000000000" pitchFamily="18" charset="-128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002890" y="3076955"/>
            <a:ext cx="1176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Ethernet Header</a:t>
            </a:r>
            <a:endParaRPr lang="zh-TW" altLang="en-US" sz="1400" dirty="0">
              <a:latin typeface="+mn-lt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985940" y="4084019"/>
            <a:ext cx="1176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IP Header</a:t>
            </a:r>
            <a:endParaRPr lang="zh-TW" altLang="en-US" sz="1400" dirty="0">
              <a:latin typeface="+mn-lt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8010465" y="5165040"/>
            <a:ext cx="1176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Protocol Header &amp;</a:t>
            </a:r>
          </a:p>
          <a:p>
            <a:r>
              <a:rPr lang="en-US" altLang="zh-TW" sz="1400" dirty="0" smtClean="0">
                <a:latin typeface="+mn-lt"/>
              </a:rPr>
              <a:t>Payload</a:t>
            </a:r>
            <a:endParaRPr lang="zh-TW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936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AL">
  <a:themeElements>
    <a:clrScheme name="自訂 1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99CCFF"/>
      </a:accent1>
      <a:accent2>
        <a:srgbClr val="FF9966"/>
      </a:accent2>
      <a:accent3>
        <a:srgbClr val="B2B2B2"/>
      </a:accent3>
      <a:accent4>
        <a:srgbClr val="0070C0"/>
      </a:accent4>
      <a:accent5>
        <a:srgbClr val="339933"/>
      </a:accent5>
      <a:accent6>
        <a:srgbClr val="FF6699"/>
      </a:accent6>
      <a:hlink>
        <a:srgbClr val="3366CC"/>
      </a:hlink>
      <a:folHlink>
        <a:srgbClr val="9094B8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CIAL</Template>
  <TotalTime>32497</TotalTime>
  <Words>821</Words>
  <Application>Microsoft Office PowerPoint</Application>
  <PresentationFormat>如螢幕大小 (4:3)</PresentationFormat>
  <Paragraphs>376</Paragraphs>
  <Slides>19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8" baseType="lpstr">
      <vt:lpstr>Yu Mincho</vt:lpstr>
      <vt:lpstr>新細明體</vt:lpstr>
      <vt:lpstr>標楷體</vt:lpstr>
      <vt:lpstr>Arial</vt:lpstr>
      <vt:lpstr>Arial Black</vt:lpstr>
      <vt:lpstr>Calibri</vt:lpstr>
      <vt:lpstr>Times New Roman</vt:lpstr>
      <vt:lpstr>Wingdings</vt:lpstr>
      <vt:lpstr>CIAL</vt:lpstr>
      <vt:lpstr>Reference Router on NetFPGA 1G</vt:lpstr>
      <vt:lpstr>INTRODUCTION</vt:lpstr>
      <vt:lpstr>INTRODUCTION</vt:lpstr>
      <vt:lpstr>INTRODUCTION</vt:lpstr>
      <vt:lpstr>NetFPGA 1G BORAD</vt:lpstr>
      <vt:lpstr>NetFPGA 1G BORAD</vt:lpstr>
      <vt:lpstr>CORE DESIGN</vt:lpstr>
      <vt:lpstr>USER DATA PATH</vt:lpstr>
      <vt:lpstr>DATA FORMAT</vt:lpstr>
      <vt:lpstr>OUTPUT PORT LOOKUP</vt:lpstr>
      <vt:lpstr>OUTPUT PORT LOOKUP</vt:lpstr>
      <vt:lpstr>OUTPUT PORT LOOKUP</vt:lpstr>
      <vt:lpstr>OUTPUT PORT LOOKUP</vt:lpstr>
      <vt:lpstr>OUTPUT PORT LOOKUP</vt:lpstr>
      <vt:lpstr>OUTPUT PORT LOOKUP</vt:lpstr>
      <vt:lpstr>FORWARDING DECISION</vt:lpstr>
      <vt:lpstr>FORWARDING DECISION</vt:lpstr>
      <vt:lpstr> EXCEPTION PACKET PATH </vt:lpstr>
      <vt:lpstr>REFERNCE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Bimow</dc:creator>
  <cp:lastModifiedBy>Chun-Yu</cp:lastModifiedBy>
  <cp:revision>773</cp:revision>
  <cp:lastPrinted>2011-07-19T14:05:02Z</cp:lastPrinted>
  <dcterms:created xsi:type="dcterms:W3CDTF">2011-07-04T09:06:20Z</dcterms:created>
  <dcterms:modified xsi:type="dcterms:W3CDTF">2017-05-16T05:43:22Z</dcterms:modified>
</cp:coreProperties>
</file>